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Lst>
  <p:sldSz cx="12192000" cy="6858000"/>
  <p:notesSz cx="6858000" cy="9144000"/>
  <p:defaultText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12" autoAdjust="0"/>
    <p:restoredTop sz="94660"/>
  </p:normalViewPr>
  <p:slideViewPr>
    <p:cSldViewPr snapToGrid="0">
      <p:cViewPr varScale="1">
        <p:scale>
          <a:sx n="84" d="100"/>
          <a:sy n="84" d="100"/>
        </p:scale>
        <p:origin x="96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eg>
</file>

<file path=ppt/media/image11.jpe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ar-EG"/>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ar-EG"/>
          </a:p>
        </p:txBody>
      </p:sp>
      <p:sp>
        <p:nvSpPr>
          <p:cNvPr id="4" name="Date Placeholder 3"/>
          <p:cNvSpPr>
            <a:spLocks noGrp="1"/>
          </p:cNvSpPr>
          <p:nvPr>
            <p:ph type="dt" sz="half" idx="10"/>
          </p:nvPr>
        </p:nvSpPr>
        <p:spPr/>
        <p:txBody>
          <a:bodyPr/>
          <a:lstStyle/>
          <a:p>
            <a:fld id="{3F8586C9-940A-4C97-BFC3-442495BE9FAB}" type="datetimeFigureOut">
              <a:rPr lang="ar-EG" smtClean="0"/>
              <a:t>21/12/1444</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42446247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ar-EG"/>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Date Placeholder 3"/>
          <p:cNvSpPr>
            <a:spLocks noGrp="1"/>
          </p:cNvSpPr>
          <p:nvPr>
            <p:ph type="dt" sz="half" idx="10"/>
          </p:nvPr>
        </p:nvSpPr>
        <p:spPr/>
        <p:txBody>
          <a:bodyPr/>
          <a:lstStyle/>
          <a:p>
            <a:fld id="{3F8586C9-940A-4C97-BFC3-442495BE9FAB}" type="datetimeFigureOut">
              <a:rPr lang="ar-EG" smtClean="0"/>
              <a:t>21/12/1444</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33608350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ar-EG"/>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Date Placeholder 3"/>
          <p:cNvSpPr>
            <a:spLocks noGrp="1"/>
          </p:cNvSpPr>
          <p:nvPr>
            <p:ph type="dt" sz="half" idx="10"/>
          </p:nvPr>
        </p:nvSpPr>
        <p:spPr/>
        <p:txBody>
          <a:bodyPr/>
          <a:lstStyle/>
          <a:p>
            <a:fld id="{3F8586C9-940A-4C97-BFC3-442495BE9FAB}" type="datetimeFigureOut">
              <a:rPr lang="ar-EG" smtClean="0"/>
              <a:t>21/12/1444</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13896886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ar-EG"/>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Date Placeholder 3"/>
          <p:cNvSpPr>
            <a:spLocks noGrp="1"/>
          </p:cNvSpPr>
          <p:nvPr>
            <p:ph type="dt" sz="half" idx="10"/>
          </p:nvPr>
        </p:nvSpPr>
        <p:spPr/>
        <p:txBody>
          <a:bodyPr/>
          <a:lstStyle/>
          <a:p>
            <a:fld id="{3F8586C9-940A-4C97-BFC3-442495BE9FAB}" type="datetimeFigureOut">
              <a:rPr lang="ar-EG" smtClean="0"/>
              <a:t>21/12/1444</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36046788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ar-EG"/>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F8586C9-940A-4C97-BFC3-442495BE9FAB}" type="datetimeFigureOut">
              <a:rPr lang="ar-EG" smtClean="0"/>
              <a:t>21/12/1444</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19855242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ar-EG"/>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5" name="Date Placeholder 4"/>
          <p:cNvSpPr>
            <a:spLocks noGrp="1"/>
          </p:cNvSpPr>
          <p:nvPr>
            <p:ph type="dt" sz="half" idx="10"/>
          </p:nvPr>
        </p:nvSpPr>
        <p:spPr/>
        <p:txBody>
          <a:bodyPr/>
          <a:lstStyle/>
          <a:p>
            <a:fld id="{3F8586C9-940A-4C97-BFC3-442495BE9FAB}" type="datetimeFigureOut">
              <a:rPr lang="ar-EG" smtClean="0"/>
              <a:t>21/12/1444</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4131502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ar-EG"/>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7" name="Date Placeholder 6"/>
          <p:cNvSpPr>
            <a:spLocks noGrp="1"/>
          </p:cNvSpPr>
          <p:nvPr>
            <p:ph type="dt" sz="half" idx="10"/>
          </p:nvPr>
        </p:nvSpPr>
        <p:spPr/>
        <p:txBody>
          <a:bodyPr/>
          <a:lstStyle/>
          <a:p>
            <a:fld id="{3F8586C9-940A-4C97-BFC3-442495BE9FAB}" type="datetimeFigureOut">
              <a:rPr lang="ar-EG" smtClean="0"/>
              <a:t>21/12/1444</a:t>
            </a:fld>
            <a:endParaRPr lang="ar-EG"/>
          </a:p>
        </p:txBody>
      </p:sp>
      <p:sp>
        <p:nvSpPr>
          <p:cNvPr id="8" name="Footer Placeholder 7"/>
          <p:cNvSpPr>
            <a:spLocks noGrp="1"/>
          </p:cNvSpPr>
          <p:nvPr>
            <p:ph type="ftr" sz="quarter" idx="11"/>
          </p:nvPr>
        </p:nvSpPr>
        <p:spPr/>
        <p:txBody>
          <a:bodyPr/>
          <a:lstStyle/>
          <a:p>
            <a:endParaRPr lang="ar-EG"/>
          </a:p>
        </p:txBody>
      </p:sp>
      <p:sp>
        <p:nvSpPr>
          <p:cNvPr id="9" name="Slide Number Placeholder 8"/>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37967146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ar-EG"/>
          </a:p>
        </p:txBody>
      </p:sp>
      <p:sp>
        <p:nvSpPr>
          <p:cNvPr id="3" name="Date Placeholder 2"/>
          <p:cNvSpPr>
            <a:spLocks noGrp="1"/>
          </p:cNvSpPr>
          <p:nvPr>
            <p:ph type="dt" sz="half" idx="10"/>
          </p:nvPr>
        </p:nvSpPr>
        <p:spPr/>
        <p:txBody>
          <a:bodyPr/>
          <a:lstStyle/>
          <a:p>
            <a:fld id="{3F8586C9-940A-4C97-BFC3-442495BE9FAB}" type="datetimeFigureOut">
              <a:rPr lang="ar-EG" smtClean="0"/>
              <a:t>21/12/1444</a:t>
            </a:fld>
            <a:endParaRPr lang="ar-EG"/>
          </a:p>
        </p:txBody>
      </p:sp>
      <p:sp>
        <p:nvSpPr>
          <p:cNvPr id="4" name="Footer Placeholder 3"/>
          <p:cNvSpPr>
            <a:spLocks noGrp="1"/>
          </p:cNvSpPr>
          <p:nvPr>
            <p:ph type="ftr" sz="quarter" idx="11"/>
          </p:nvPr>
        </p:nvSpPr>
        <p:spPr/>
        <p:txBody>
          <a:bodyPr/>
          <a:lstStyle/>
          <a:p>
            <a:endParaRPr lang="ar-EG"/>
          </a:p>
        </p:txBody>
      </p:sp>
      <p:sp>
        <p:nvSpPr>
          <p:cNvPr id="5" name="Slide Number Placeholder 4"/>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16861894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8586C9-940A-4C97-BFC3-442495BE9FAB}" type="datetimeFigureOut">
              <a:rPr lang="ar-EG" smtClean="0"/>
              <a:t>21/12/1444</a:t>
            </a:fld>
            <a:endParaRPr lang="ar-EG"/>
          </a:p>
        </p:txBody>
      </p:sp>
      <p:sp>
        <p:nvSpPr>
          <p:cNvPr id="3" name="Footer Placeholder 2"/>
          <p:cNvSpPr>
            <a:spLocks noGrp="1"/>
          </p:cNvSpPr>
          <p:nvPr>
            <p:ph type="ftr" sz="quarter" idx="11"/>
          </p:nvPr>
        </p:nvSpPr>
        <p:spPr/>
        <p:txBody>
          <a:bodyPr/>
          <a:lstStyle/>
          <a:p>
            <a:endParaRPr lang="ar-EG"/>
          </a:p>
        </p:txBody>
      </p:sp>
      <p:sp>
        <p:nvSpPr>
          <p:cNvPr id="4" name="Slide Number Placeholder 3"/>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6063334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ar-EG"/>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F8586C9-940A-4C97-BFC3-442495BE9FAB}" type="datetimeFigureOut">
              <a:rPr lang="ar-EG" smtClean="0"/>
              <a:t>21/12/1444</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32712603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ar-EG"/>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F8586C9-940A-4C97-BFC3-442495BE9FAB}" type="datetimeFigureOut">
              <a:rPr lang="ar-EG" smtClean="0"/>
              <a:t>21/12/1444</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F60464E-7D57-4ABD-993B-5FF71D394D57}" type="slidenum">
              <a:rPr lang="ar-EG" smtClean="0"/>
              <a:t>‹#›</a:t>
            </a:fld>
            <a:endParaRPr lang="ar-EG"/>
          </a:p>
        </p:txBody>
      </p:sp>
    </p:spTree>
    <p:extLst>
      <p:ext uri="{BB962C8B-B14F-4D97-AF65-F5344CB8AC3E}">
        <p14:creationId xmlns:p14="http://schemas.microsoft.com/office/powerpoint/2010/main" val="16727178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ar-EG"/>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ar-EG"/>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8586C9-940A-4C97-BFC3-442495BE9FAB}" type="datetimeFigureOut">
              <a:rPr lang="ar-EG" smtClean="0"/>
              <a:t>21/12/1444</a:t>
            </a:fld>
            <a:endParaRPr lang="ar-EG"/>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ar-EG"/>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60464E-7D57-4ABD-993B-5FF71D394D57}" type="slidenum">
              <a:rPr lang="ar-EG" smtClean="0"/>
              <a:t>‹#›</a:t>
            </a:fld>
            <a:endParaRPr lang="ar-EG"/>
          </a:p>
        </p:txBody>
      </p:sp>
    </p:spTree>
    <p:extLst>
      <p:ext uri="{BB962C8B-B14F-4D97-AF65-F5344CB8AC3E}">
        <p14:creationId xmlns:p14="http://schemas.microsoft.com/office/powerpoint/2010/main" val="29258020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4.png"/><Relationship Id="rId5" Type="http://schemas.openxmlformats.org/officeDocument/2006/relationships/slide" Target="slide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5.xml"/><Relationship Id="rId7" Type="http://schemas.openxmlformats.org/officeDocument/2006/relationships/slide" Target="slide10.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image" Target="../media/image4.png"/><Relationship Id="rId5" Type="http://schemas.openxmlformats.org/officeDocument/2006/relationships/slide" Target="slide7.xml"/><Relationship Id="rId10" Type="http://schemas.openxmlformats.org/officeDocument/2006/relationships/slide" Target="slide15.xml"/><Relationship Id="rId4" Type="http://schemas.openxmlformats.org/officeDocument/2006/relationships/slide" Target="slide6.xml"/><Relationship Id="rId9" Type="http://schemas.openxmlformats.org/officeDocument/2006/relationships/slide" Target="slide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p:nvPr/>
        </p:nvPicPr>
        <p:blipFill>
          <a:blip r:embed="rId2">
            <a:lum bright="70000" contrast="-70000"/>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1140332" y="1300624"/>
            <a:ext cx="3669794" cy="4271502"/>
          </a:xfrm>
          <a:prstGeom prst="rect">
            <a:avLst/>
          </a:prstGeom>
        </p:spPr>
      </p:pic>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6097532" y="-10512"/>
            <a:ext cx="6102096" cy="6858000"/>
          </a:xfrm>
          <a:prstGeom prst="rect">
            <a:avLst/>
          </a:prstGeom>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7" name="Rectangle 6"/>
          <p:cNvSpPr/>
          <p:nvPr/>
        </p:nvSpPr>
        <p:spPr>
          <a:xfrm>
            <a:off x="0" y="0"/>
            <a:ext cx="6102096"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pic>
        <p:nvPicPr>
          <p:cNvPr id="8" name="Picture 7"/>
          <p:cNvPicPr/>
          <p:nvPr/>
        </p:nvPicPr>
        <p:blipFill>
          <a:blip r:embed="rId4" cstate="print">
            <a:extLst>
              <a:ext uri="{28A0092B-C50C-407E-A947-70E740481C1C}">
                <a14:useLocalDpi xmlns:a14="http://schemas.microsoft.com/office/drawing/2010/main" val="0"/>
              </a:ext>
            </a:extLst>
          </a:blip>
          <a:stretch>
            <a:fillRect/>
          </a:stretch>
        </p:blipFill>
        <p:spPr>
          <a:xfrm>
            <a:off x="134365" y="64261"/>
            <a:ext cx="857759" cy="897763"/>
          </a:xfrm>
          <a:prstGeom prst="rect">
            <a:avLst/>
          </a:prstGeom>
        </p:spPr>
      </p:pic>
      <p:grpSp>
        <p:nvGrpSpPr>
          <p:cNvPr id="9" name="Group 8"/>
          <p:cNvGrpSpPr/>
          <p:nvPr/>
        </p:nvGrpSpPr>
        <p:grpSpPr>
          <a:xfrm>
            <a:off x="998220" y="117602"/>
            <a:ext cx="5096256" cy="263237"/>
            <a:chOff x="0" y="0"/>
            <a:chExt cx="5715000" cy="263237"/>
          </a:xfrm>
        </p:grpSpPr>
        <p:cxnSp>
          <p:nvCxnSpPr>
            <p:cNvPr id="10" name="Straight Connector 9"/>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11" name="Straight Connector 10"/>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12" name="Straight Connector 11"/>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13" name="Straight Connector 12"/>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14" name="Group 13"/>
          <p:cNvGrpSpPr/>
          <p:nvPr/>
        </p:nvGrpSpPr>
        <p:grpSpPr>
          <a:xfrm flipH="1">
            <a:off x="-3429" y="6356477"/>
            <a:ext cx="5096256" cy="263237"/>
            <a:chOff x="0" y="0"/>
            <a:chExt cx="5715000" cy="263237"/>
          </a:xfrm>
        </p:grpSpPr>
        <p:cxnSp>
          <p:nvCxnSpPr>
            <p:cNvPr id="15" name="Straight Connector 14"/>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16" name="Straight Connector 15"/>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17" name="Straight Connector 16"/>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18" name="Straight Connector 17"/>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sp>
        <p:nvSpPr>
          <p:cNvPr id="19" name="Rectangle 18"/>
          <p:cNvSpPr/>
          <p:nvPr/>
        </p:nvSpPr>
        <p:spPr>
          <a:xfrm>
            <a:off x="1304925" y="594709"/>
            <a:ext cx="3981450" cy="1186607"/>
          </a:xfrm>
          <a:prstGeom prst="rect">
            <a:avLst/>
          </a:prstGeom>
        </p:spPr>
        <p:txBody>
          <a:bodyPr wrap="square">
            <a:spAutoFit/>
          </a:bodyPr>
          <a:lstStyle/>
          <a:p>
            <a:pPr algn="r" rtl="1">
              <a:lnSpc>
                <a:spcPct val="107000"/>
              </a:lnSpc>
              <a:spcAft>
                <a:spcPts val="800"/>
              </a:spcAft>
            </a:pPr>
            <a:r>
              <a:rPr lang="ar-EG" b="1" dirty="0">
                <a:solidFill>
                  <a:srgbClr val="002060"/>
                </a:solidFill>
                <a:latin typeface="Calibri" panose="020F0502020204030204" pitchFamily="34" charset="0"/>
                <a:ea typeface="Calibri" panose="020F0502020204030204" pitchFamily="34" charset="0"/>
              </a:rPr>
              <a:t>جامعة دمياط </a:t>
            </a:r>
            <a:endParaRPr lang="en-US" sz="11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b="1" dirty="0">
                <a:solidFill>
                  <a:srgbClr val="002060"/>
                </a:solidFill>
                <a:latin typeface="Calibri" panose="020F0502020204030204" pitchFamily="34" charset="0"/>
                <a:ea typeface="Calibri" panose="020F0502020204030204" pitchFamily="34" charset="0"/>
              </a:rPr>
              <a:t>كلية التربية النوعية </a:t>
            </a:r>
            <a:endParaRPr lang="en-US" sz="11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b="1" dirty="0">
                <a:solidFill>
                  <a:srgbClr val="002060"/>
                </a:solidFill>
                <a:latin typeface="Calibri" panose="020F0502020204030204" pitchFamily="34" charset="0"/>
                <a:ea typeface="Calibri" panose="020F0502020204030204" pitchFamily="34" charset="0"/>
              </a:rPr>
              <a:t>قسم إعداد معلم الحاسب الآلى </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20" name="Rectangle 19"/>
          <p:cNvSpPr/>
          <p:nvPr/>
        </p:nvSpPr>
        <p:spPr>
          <a:xfrm>
            <a:off x="-72771" y="3341811"/>
            <a:ext cx="6096000" cy="985270"/>
          </a:xfrm>
          <a:prstGeom prst="rect">
            <a:avLst/>
          </a:prstGeom>
        </p:spPr>
        <p:txBody>
          <a:bodyPr>
            <a:spAutoFit/>
          </a:bodyPr>
          <a:lstStyle/>
          <a:p>
            <a:pPr algn="ctr" rtl="1">
              <a:lnSpc>
                <a:spcPct val="107000"/>
              </a:lnSpc>
              <a:spcAft>
                <a:spcPts val="800"/>
              </a:spcAft>
            </a:pPr>
            <a:r>
              <a:rPr lang="ar-EG" sz="2400" b="1" dirty="0">
                <a:solidFill>
                  <a:srgbClr val="002060"/>
                </a:solidFill>
                <a:latin typeface="Calibri" panose="020F0502020204030204" pitchFamily="34" charset="0"/>
                <a:ea typeface="Calibri" panose="020F0502020204030204" pitchFamily="34" charset="0"/>
              </a:rPr>
              <a:t>محاضرات فى تطبيقات الحاسب فى التعليم ( 1 ) </a:t>
            </a:r>
            <a:endParaRPr lang="en-US" sz="1050" dirty="0" smtClean="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ar-EG" sz="2400" b="1" dirty="0">
                <a:solidFill>
                  <a:srgbClr val="002060"/>
                </a:solidFill>
                <a:latin typeface="Calibri" panose="020F0502020204030204" pitchFamily="34" charset="0"/>
                <a:ea typeface="Calibri" panose="020F0502020204030204" pitchFamily="34" charset="0"/>
              </a:rPr>
              <a:t>( برمجة الجافا – الجزء الاول ) </a:t>
            </a:r>
            <a:endParaRPr lang="en-US" sz="105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89" name="Picture 88"/>
          <p:cNvPicPr/>
          <p:nvPr/>
        </p:nvPicPr>
        <p:blipFill>
          <a:blip r:embed="rId5">
            <a:lum bright="70000" contrast="-70000"/>
            <a:extLst>
              <a:ext uri="{BEBA8EAE-BF5A-486C-A8C5-ECC9F3942E4B}">
                <a14:imgProps xmlns:a14="http://schemas.microsoft.com/office/drawing/2010/main">
                  <a14:imgLayer r:embed="rId3">
                    <a14:imgEffect>
                      <a14:artisticPencilGrayscale/>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7331513" y="1117616"/>
            <a:ext cx="3669794" cy="4271502"/>
          </a:xfrm>
          <a:prstGeom prst="rect">
            <a:avLst/>
          </a:prstGeom>
        </p:spPr>
      </p:pic>
      <p:grpSp>
        <p:nvGrpSpPr>
          <p:cNvPr id="141" name="Group 140"/>
          <p:cNvGrpSpPr/>
          <p:nvPr/>
        </p:nvGrpSpPr>
        <p:grpSpPr>
          <a:xfrm>
            <a:off x="5644813" y="157110"/>
            <a:ext cx="939259" cy="6510833"/>
            <a:chOff x="5644813" y="157110"/>
            <a:chExt cx="939259" cy="6510833"/>
          </a:xfrm>
        </p:grpSpPr>
        <p:grpSp>
          <p:nvGrpSpPr>
            <p:cNvPr id="101" name="Group 100"/>
            <p:cNvGrpSpPr/>
            <p:nvPr/>
          </p:nvGrpSpPr>
          <p:grpSpPr>
            <a:xfrm>
              <a:off x="5654731" y="3520706"/>
              <a:ext cx="929341" cy="1506670"/>
              <a:chOff x="5653249" y="5016062"/>
              <a:chExt cx="929341" cy="1506670"/>
            </a:xfrm>
          </p:grpSpPr>
          <p:grpSp>
            <p:nvGrpSpPr>
              <p:cNvPr id="92" name="Group 91"/>
              <p:cNvGrpSpPr/>
              <p:nvPr/>
            </p:nvGrpSpPr>
            <p:grpSpPr>
              <a:xfrm>
                <a:off x="5653249" y="6149537"/>
                <a:ext cx="929341" cy="373195"/>
                <a:chOff x="5653249" y="6149537"/>
                <a:chExt cx="929341" cy="373195"/>
              </a:xfrm>
            </p:grpSpPr>
            <p:sp>
              <p:nvSpPr>
                <p:cNvPr id="84" name="Rounded Rectangle 8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5" name="Arc 8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91" name="Rounded Rectangle 9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93" name="Group 92"/>
              <p:cNvGrpSpPr/>
              <p:nvPr/>
            </p:nvGrpSpPr>
            <p:grpSpPr>
              <a:xfrm>
                <a:off x="5653249" y="5549462"/>
                <a:ext cx="929341" cy="373195"/>
                <a:chOff x="5653249" y="6149537"/>
                <a:chExt cx="929341" cy="373195"/>
              </a:xfrm>
            </p:grpSpPr>
            <p:sp>
              <p:nvSpPr>
                <p:cNvPr id="94" name="Rounded Rectangle 9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95" name="Arc 9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96" name="Rounded Rectangle 9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97" name="Group 96"/>
              <p:cNvGrpSpPr/>
              <p:nvPr/>
            </p:nvGrpSpPr>
            <p:grpSpPr>
              <a:xfrm>
                <a:off x="5653249" y="5016062"/>
                <a:ext cx="929341" cy="373195"/>
                <a:chOff x="5653249" y="6149537"/>
                <a:chExt cx="929341" cy="373195"/>
              </a:xfrm>
            </p:grpSpPr>
            <p:sp>
              <p:nvSpPr>
                <p:cNvPr id="98" name="Rounded Rectangle 9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99" name="Arc 9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00" name="Rounded Rectangle 9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2" name="Group 101"/>
            <p:cNvGrpSpPr/>
            <p:nvPr/>
          </p:nvGrpSpPr>
          <p:grpSpPr>
            <a:xfrm>
              <a:off x="5654731" y="1842675"/>
              <a:ext cx="929341" cy="1506670"/>
              <a:chOff x="5653249" y="5016062"/>
              <a:chExt cx="929341" cy="1506670"/>
            </a:xfrm>
          </p:grpSpPr>
          <p:grpSp>
            <p:nvGrpSpPr>
              <p:cNvPr id="103" name="Group 102"/>
              <p:cNvGrpSpPr/>
              <p:nvPr/>
            </p:nvGrpSpPr>
            <p:grpSpPr>
              <a:xfrm>
                <a:off x="5653249" y="6149537"/>
                <a:ext cx="929341" cy="373195"/>
                <a:chOff x="5653249" y="6149537"/>
                <a:chExt cx="929341" cy="373195"/>
              </a:xfrm>
            </p:grpSpPr>
            <p:sp>
              <p:nvSpPr>
                <p:cNvPr id="112" name="Rounded Rectangle 11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13" name="Arc 11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14" name="Rounded Rectangle 11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04" name="Group 103"/>
              <p:cNvGrpSpPr/>
              <p:nvPr/>
            </p:nvGrpSpPr>
            <p:grpSpPr>
              <a:xfrm>
                <a:off x="5653249" y="5549462"/>
                <a:ext cx="929341" cy="373195"/>
                <a:chOff x="5653249" y="6149537"/>
                <a:chExt cx="929341" cy="373195"/>
              </a:xfrm>
            </p:grpSpPr>
            <p:sp>
              <p:nvSpPr>
                <p:cNvPr id="109" name="Rounded Rectangle 10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10" name="Arc 10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11" name="Rounded Rectangle 11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05" name="Group 104"/>
              <p:cNvGrpSpPr/>
              <p:nvPr/>
            </p:nvGrpSpPr>
            <p:grpSpPr>
              <a:xfrm>
                <a:off x="5653249" y="5016062"/>
                <a:ext cx="929341" cy="373195"/>
                <a:chOff x="5653249" y="6149537"/>
                <a:chExt cx="929341" cy="373195"/>
              </a:xfrm>
            </p:grpSpPr>
            <p:sp>
              <p:nvSpPr>
                <p:cNvPr id="106" name="Rounded Rectangle 10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07" name="Arc 10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08" name="Rounded Rectangle 10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5" name="Group 114"/>
            <p:cNvGrpSpPr/>
            <p:nvPr/>
          </p:nvGrpSpPr>
          <p:grpSpPr>
            <a:xfrm>
              <a:off x="5644813" y="157110"/>
              <a:ext cx="929341" cy="1506670"/>
              <a:chOff x="5653249" y="5016062"/>
              <a:chExt cx="929341" cy="1506670"/>
            </a:xfrm>
          </p:grpSpPr>
          <p:grpSp>
            <p:nvGrpSpPr>
              <p:cNvPr id="116" name="Group 115"/>
              <p:cNvGrpSpPr/>
              <p:nvPr/>
            </p:nvGrpSpPr>
            <p:grpSpPr>
              <a:xfrm>
                <a:off x="5653249" y="6149537"/>
                <a:ext cx="929341" cy="373195"/>
                <a:chOff x="5653249" y="6149537"/>
                <a:chExt cx="929341" cy="373195"/>
              </a:xfrm>
            </p:grpSpPr>
            <p:sp>
              <p:nvSpPr>
                <p:cNvPr id="125" name="Rounded Rectangle 12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26" name="Arc 12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27" name="Rounded Rectangle 12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17" name="Group 116"/>
              <p:cNvGrpSpPr/>
              <p:nvPr/>
            </p:nvGrpSpPr>
            <p:grpSpPr>
              <a:xfrm>
                <a:off x="5653249" y="5549462"/>
                <a:ext cx="929341" cy="373195"/>
                <a:chOff x="5653249" y="6149537"/>
                <a:chExt cx="929341" cy="373195"/>
              </a:xfrm>
            </p:grpSpPr>
            <p:sp>
              <p:nvSpPr>
                <p:cNvPr id="122" name="Rounded Rectangle 1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23" name="Arc 1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24" name="Rounded Rectangle 1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18" name="Group 117"/>
              <p:cNvGrpSpPr/>
              <p:nvPr/>
            </p:nvGrpSpPr>
            <p:grpSpPr>
              <a:xfrm>
                <a:off x="5653249" y="5016062"/>
                <a:ext cx="929341" cy="373195"/>
                <a:chOff x="5653249" y="6149537"/>
                <a:chExt cx="929341" cy="373195"/>
              </a:xfrm>
            </p:grpSpPr>
            <p:sp>
              <p:nvSpPr>
                <p:cNvPr id="119" name="Rounded Rectangle 1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20" name="Arc 1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21" name="Rounded Rectangle 1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8" name="Group 127"/>
            <p:cNvGrpSpPr/>
            <p:nvPr/>
          </p:nvGrpSpPr>
          <p:grpSpPr>
            <a:xfrm>
              <a:off x="5654731" y="5161273"/>
              <a:ext cx="929341" cy="1506670"/>
              <a:chOff x="5653249" y="5016062"/>
              <a:chExt cx="929341" cy="1506670"/>
            </a:xfrm>
          </p:grpSpPr>
          <p:grpSp>
            <p:nvGrpSpPr>
              <p:cNvPr id="129" name="Group 128"/>
              <p:cNvGrpSpPr/>
              <p:nvPr/>
            </p:nvGrpSpPr>
            <p:grpSpPr>
              <a:xfrm>
                <a:off x="5653249" y="6149537"/>
                <a:ext cx="929341" cy="373195"/>
                <a:chOff x="5653249" y="6149537"/>
                <a:chExt cx="929341" cy="373195"/>
              </a:xfrm>
            </p:grpSpPr>
            <p:sp>
              <p:nvSpPr>
                <p:cNvPr id="138" name="Rounded Rectangle 13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39" name="Arc 13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40" name="Rounded Rectangle 13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30" name="Group 129"/>
              <p:cNvGrpSpPr/>
              <p:nvPr/>
            </p:nvGrpSpPr>
            <p:grpSpPr>
              <a:xfrm>
                <a:off x="5653249" y="5549462"/>
                <a:ext cx="929341" cy="373195"/>
                <a:chOff x="5653249" y="6149537"/>
                <a:chExt cx="929341" cy="373195"/>
              </a:xfrm>
            </p:grpSpPr>
            <p:sp>
              <p:nvSpPr>
                <p:cNvPr id="135" name="Rounded Rectangle 13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36" name="Arc 13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37" name="Rounded Rectangle 13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31" name="Group 130"/>
              <p:cNvGrpSpPr/>
              <p:nvPr/>
            </p:nvGrpSpPr>
            <p:grpSpPr>
              <a:xfrm>
                <a:off x="5653249" y="5016062"/>
                <a:ext cx="929341" cy="373195"/>
                <a:chOff x="5653249" y="6149537"/>
                <a:chExt cx="929341" cy="373195"/>
              </a:xfrm>
            </p:grpSpPr>
            <p:sp>
              <p:nvSpPr>
                <p:cNvPr id="132" name="Rounded Rectangle 13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33" name="Arc 13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34" name="Rounded Rectangle 13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spTree>
    <p:extLst>
      <p:ext uri="{BB962C8B-B14F-4D97-AF65-F5344CB8AC3E}">
        <p14:creationId xmlns:p14="http://schemas.microsoft.com/office/powerpoint/2010/main" val="3052158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638597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400" b="1" dirty="0">
                <a:solidFill>
                  <a:srgbClr val="002060"/>
                </a:solidFill>
                <a:latin typeface="Calibri" panose="020F0502020204030204" pitchFamily="34" charset="0"/>
                <a:ea typeface="Calibri" panose="020F0502020204030204" pitchFamily="34" charset="0"/>
                <a:hlinkClick r:id="rId3" action="ppaction://hlinksldjump"/>
              </a:rPr>
              <a:t>توصف لغة الجافا بأنها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latin typeface="Calibri" panose="020F0502020204030204" pitchFamily="34" charset="0"/>
                <a:ea typeface="Calibri" panose="020F0502020204030204" pitchFamily="34" charset="0"/>
              </a:rPr>
              <a:t> بسيطة (</a:t>
            </a:r>
            <a:r>
              <a:rPr lang="en-US" sz="1600" b="1" dirty="0">
                <a:latin typeface="Calibri" panose="020F0502020204030204" pitchFamily="34" charset="0"/>
                <a:ea typeface="Calibri" panose="020F0502020204030204" pitchFamily="34" charset="0"/>
                <a:cs typeface="Arial" panose="020B0604020202020204" pitchFamily="34" charset="0"/>
              </a:rPr>
              <a:t>Simple</a:t>
            </a:r>
            <a:r>
              <a:rPr lang="ar-EG" sz="1600" b="1" dirty="0">
                <a:latin typeface="Calibri" panose="020F0502020204030204" pitchFamily="34" charset="0"/>
                <a:ea typeface="Calibri" panose="020F0502020204030204" pitchFamily="34" charset="0"/>
              </a:rPr>
              <a:t>) ، شيئية (</a:t>
            </a:r>
            <a:r>
              <a:rPr lang="en-US" sz="1600" b="1" dirty="0">
                <a:latin typeface="Calibri" panose="020F0502020204030204" pitchFamily="34" charset="0"/>
                <a:ea typeface="Calibri" panose="020F0502020204030204" pitchFamily="34" charset="0"/>
                <a:cs typeface="Arial" panose="020B0604020202020204" pitchFamily="34" charset="0"/>
              </a:rPr>
              <a:t>Object-Oriented</a:t>
            </a:r>
            <a:r>
              <a:rPr lang="ar-EG" sz="1600" b="1" dirty="0">
                <a:latin typeface="Calibri" panose="020F0502020204030204" pitchFamily="34" charset="0"/>
                <a:ea typeface="Calibri" panose="020F0502020204030204" pitchFamily="34" charset="0"/>
              </a:rPr>
              <a:t>) ، موزعة (</a:t>
            </a:r>
            <a:r>
              <a:rPr lang="en-US" sz="1600" b="1" dirty="0">
                <a:latin typeface="Calibri" panose="020F0502020204030204" pitchFamily="34" charset="0"/>
                <a:ea typeface="Calibri" panose="020F0502020204030204" pitchFamily="34" charset="0"/>
                <a:cs typeface="Arial" panose="020B0604020202020204" pitchFamily="34" charset="0"/>
              </a:rPr>
              <a:t>Distributed</a:t>
            </a:r>
            <a:r>
              <a:rPr lang="ar-EG" sz="1600" b="1" dirty="0">
                <a:latin typeface="Calibri" panose="020F0502020204030204" pitchFamily="34" charset="0"/>
                <a:ea typeface="Calibri" panose="020F0502020204030204" pitchFamily="34" charset="0"/>
              </a:rPr>
              <a:t>) ، مفسرة (</a:t>
            </a:r>
            <a:r>
              <a:rPr lang="en-US" sz="1600" b="1" dirty="0">
                <a:latin typeface="Calibri" panose="020F0502020204030204" pitchFamily="34" charset="0"/>
                <a:ea typeface="Calibri" panose="020F0502020204030204" pitchFamily="34" charset="0"/>
                <a:cs typeface="Arial" panose="020B0604020202020204" pitchFamily="34" charset="0"/>
              </a:rPr>
              <a:t>Interpreted</a:t>
            </a:r>
            <a:r>
              <a:rPr lang="ar-EG" sz="1600" b="1" dirty="0">
                <a:latin typeface="Calibri" panose="020F0502020204030204" pitchFamily="34" charset="0"/>
                <a:ea typeface="Calibri" panose="020F0502020204030204" pitchFamily="34" charset="0"/>
              </a:rPr>
              <a:t>) ، قوية (</a:t>
            </a:r>
            <a:r>
              <a:rPr lang="en-US" sz="1600" b="1" dirty="0">
                <a:latin typeface="Calibri" panose="020F0502020204030204" pitchFamily="34" charset="0"/>
                <a:ea typeface="Calibri" panose="020F0502020204030204" pitchFamily="34" charset="0"/>
                <a:cs typeface="Arial" panose="020B0604020202020204" pitchFamily="34" charset="0"/>
              </a:rPr>
              <a:t>Robust</a:t>
            </a:r>
            <a:r>
              <a:rPr lang="ar-EG" sz="1600" b="1" dirty="0">
                <a:latin typeface="Calibri" panose="020F0502020204030204" pitchFamily="34" charset="0"/>
                <a:ea typeface="Calibri" panose="020F0502020204030204" pitchFamily="34" charset="0"/>
              </a:rPr>
              <a:t>) ، محمية (</a:t>
            </a:r>
            <a:r>
              <a:rPr lang="en-US" sz="1600" b="1" dirty="0">
                <a:latin typeface="Calibri" panose="020F0502020204030204" pitchFamily="34" charset="0"/>
                <a:ea typeface="Calibri" panose="020F0502020204030204" pitchFamily="34" charset="0"/>
                <a:cs typeface="Arial" panose="020B0604020202020204" pitchFamily="34" charset="0"/>
              </a:rPr>
              <a:t>Secure</a:t>
            </a:r>
            <a:r>
              <a:rPr lang="ar-EG" sz="1600" b="1" dirty="0">
                <a:latin typeface="Calibri" panose="020F0502020204030204" pitchFamily="34" charset="0"/>
                <a:ea typeface="Calibri" panose="020F0502020204030204" pitchFamily="34" charset="0"/>
              </a:rPr>
              <a:t>) ، ذات بنيان متعادل (</a:t>
            </a:r>
            <a:r>
              <a:rPr lang="en-US" sz="1600" b="1" dirty="0">
                <a:latin typeface="Calibri" panose="020F0502020204030204" pitchFamily="34" charset="0"/>
                <a:ea typeface="Calibri" panose="020F0502020204030204" pitchFamily="34" charset="0"/>
                <a:cs typeface="Arial" panose="020B0604020202020204" pitchFamily="34" charset="0"/>
              </a:rPr>
              <a:t>Architecture Neutral</a:t>
            </a:r>
            <a:r>
              <a:rPr lang="ar-EG" sz="1600" b="1" dirty="0">
                <a:latin typeface="Calibri" panose="020F0502020204030204" pitchFamily="34" charset="0"/>
                <a:ea typeface="Calibri" panose="020F0502020204030204" pitchFamily="34" charset="0"/>
              </a:rPr>
              <a:t>) ، قابلة للتغيير (</a:t>
            </a:r>
            <a:r>
              <a:rPr lang="en-US" sz="1600" b="1" dirty="0">
                <a:latin typeface="Calibri" panose="020F0502020204030204" pitchFamily="34" charset="0"/>
                <a:ea typeface="Calibri" panose="020F0502020204030204" pitchFamily="34" charset="0"/>
                <a:cs typeface="Arial" panose="020B0604020202020204" pitchFamily="34" charset="0"/>
              </a:rPr>
              <a:t>Portable</a:t>
            </a:r>
            <a:r>
              <a:rPr lang="ar-EG" sz="1600" b="1" dirty="0">
                <a:latin typeface="Calibri" panose="020F0502020204030204" pitchFamily="34" charset="0"/>
                <a:ea typeface="Calibri" panose="020F0502020204030204" pitchFamily="34" charset="0"/>
              </a:rPr>
              <a:t>) ، متعددة الوظائف </a:t>
            </a:r>
            <a:r>
              <a:rPr lang="en-US" sz="1600" b="1" dirty="0">
                <a:latin typeface="Calibri" panose="020F0502020204030204" pitchFamily="34" charset="0"/>
                <a:ea typeface="Calibri" panose="020F0502020204030204" pitchFamily="34" charset="0"/>
                <a:cs typeface="Arial" panose="020B0604020202020204" pitchFamily="34" charset="0"/>
              </a:rPr>
              <a:t>Multithreaded</a:t>
            </a:r>
            <a:r>
              <a:rPr lang="ar-EG" sz="1600" b="1" dirty="0">
                <a:latin typeface="Calibri" panose="020F0502020204030204" pitchFamily="34" charset="0"/>
                <a:ea typeface="Calibri" panose="020F0502020204030204" pitchFamily="34" charset="0"/>
              </a:rPr>
              <a:t>) ، ديناميكية (</a:t>
            </a:r>
            <a:r>
              <a:rPr lang="en-US" sz="1600" b="1" dirty="0">
                <a:latin typeface="Calibri" panose="020F0502020204030204" pitchFamily="34" charset="0"/>
                <a:ea typeface="Calibri" panose="020F0502020204030204" pitchFamily="34" charset="0"/>
                <a:cs typeface="Arial" panose="020B0604020202020204" pitchFamily="34" charset="0"/>
              </a:rPr>
              <a:t>Dynamic</a:t>
            </a:r>
            <a:r>
              <a:rPr lang="ar-EG" sz="1600" b="1" dirty="0">
                <a:latin typeface="Calibri" panose="020F0502020204030204" pitchFamily="34" charset="0"/>
                <a:ea typeface="Calibri" panose="020F0502020204030204" pitchFamily="34" charset="0"/>
              </a:rPr>
              <a:t>) </a:t>
            </a:r>
            <a:r>
              <a:rPr lang="ar-EG" sz="1600" b="1" dirty="0" smtClean="0">
                <a:latin typeface="Calibri" panose="020F0502020204030204" pitchFamily="34" charset="0"/>
                <a:ea typeface="Calibri" panose="020F0502020204030204" pitchFamily="34" charset="0"/>
              </a:rPr>
              <a:t>.</a:t>
            </a:r>
          </a:p>
          <a:p>
            <a:pPr algn="r" rtl="1">
              <a:lnSpc>
                <a:spcPct val="107000"/>
              </a:lnSpc>
              <a:spcAft>
                <a:spcPts val="800"/>
              </a:spcAft>
            </a:pPr>
            <a:r>
              <a:rPr lang="ar-EG" sz="1600" b="1" u="sng" dirty="0">
                <a:solidFill>
                  <a:srgbClr val="C00000"/>
                </a:solidFill>
                <a:latin typeface="Calibri" panose="020F0502020204030204" pitchFamily="34" charset="0"/>
                <a:ea typeface="Calibri" panose="020F0502020204030204" pitchFamily="34" charset="0"/>
              </a:rPr>
              <a:t>ونفسر تلك الخصائص كما يلي:</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أولاً لغة بسيطة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Simple</a:t>
            </a:r>
            <a:r>
              <a:rPr lang="ar-EG" sz="1600" b="1" u="sng"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حيث قرر مبتكرو اللغة جعلها سهلة بحيث يتعلمها المبرمج بسرعة فمعظم أوامر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متشابهة مع لغة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a:t>
            </a:r>
            <a:r>
              <a:rPr lang="ar-EG" sz="1600" b="1" dirty="0">
                <a:latin typeface="Calibri" panose="020F0502020204030204" pitchFamily="34" charset="0"/>
                <a:ea typeface="Calibri" panose="020F0502020204030204" pitchFamily="34" charset="0"/>
              </a:rPr>
              <a:t> و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 </a:t>
            </a:r>
            <a:r>
              <a:rPr lang="ar-EG" sz="1600" b="1" dirty="0">
                <a:latin typeface="Calibri" panose="020F0502020204030204" pitchFamily="34" charset="0"/>
                <a:ea typeface="Calibri" panose="020F0502020204030204" pitchFamily="34" charset="0"/>
              </a:rPr>
              <a:t> كما قام مصممو اللغة بحذف بعض الخصائص الموجودة في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 </a:t>
            </a:r>
            <a:r>
              <a:rPr lang="ar-EG" sz="1600" b="1" dirty="0">
                <a:latin typeface="Calibri" panose="020F0502020204030204" pitchFamily="34" charset="0"/>
                <a:ea typeface="Calibri" panose="020F0502020204030204" pitchFamily="34" charset="0"/>
              </a:rPr>
              <a:t> و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a:t>
            </a:r>
            <a:r>
              <a:rPr lang="ar-EG" sz="1600" b="1" dirty="0">
                <a:latin typeface="Calibri" panose="020F0502020204030204" pitchFamily="34" charset="0"/>
                <a:ea typeface="Calibri" panose="020F0502020204030204" pitchFamily="34" charset="0"/>
              </a:rPr>
              <a:t> لجعل لغة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en-US" sz="1600" b="1" dirty="0" smtClean="0">
                <a:effectLst/>
                <a:latin typeface="Arial" panose="020B0604020202020204" pitchFamily="34" charset="0"/>
                <a:ea typeface="Calibri" panose="020F0502020204030204" pitchFamily="34" charset="0"/>
                <a:cs typeface="Arial" panose="020B0604020202020204" pitchFamily="34" charset="0"/>
              </a:rPr>
              <a:t> </a:t>
            </a:r>
            <a:r>
              <a:rPr lang="ar-EG" sz="1600" b="1" dirty="0">
                <a:latin typeface="Calibri" panose="020F0502020204030204" pitchFamily="34" charset="0"/>
                <a:ea typeface="Calibri" panose="020F0502020204030204" pitchFamily="34" charset="0"/>
              </a:rPr>
              <a:t>صغيرة وبسيطة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ثانيا لغة شيئية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Object-Oriented</a:t>
            </a:r>
            <a:r>
              <a:rPr lang="ar-EG" sz="1600" b="1" u="sng" dirty="0">
                <a:solidFill>
                  <a:srgbClr val="C00000"/>
                </a:solidFill>
                <a:latin typeface="Calibri" panose="020F0502020204030204" pitchFamily="34" charset="0"/>
                <a:ea typeface="Calibri" panose="020F0502020204030204" pitchFamily="34" charset="0"/>
              </a:rPr>
              <a:t>) :</a:t>
            </a:r>
            <a:r>
              <a:rPr lang="ar-EG" sz="1600" b="1" dirty="0">
                <a:solidFill>
                  <a:srgbClr val="C00000"/>
                </a:solidFill>
                <a:latin typeface="Calibri" panose="020F0502020204030204" pitchFamily="34" charset="0"/>
                <a:ea typeface="Calibri" panose="020F0502020204030204" pitchFamily="34" charset="0"/>
              </a:rPr>
              <a:t> </a:t>
            </a:r>
            <a:r>
              <a:rPr lang="ar-EG" sz="1600" b="1" dirty="0">
                <a:latin typeface="Calibri" panose="020F0502020204030204" pitchFamily="34" charset="0"/>
                <a:ea typeface="Calibri" panose="020F0502020204030204" pitchFamily="34" charset="0"/>
              </a:rPr>
              <a:t>صممت اللغة أساساً لتكون شيئية من خلال تركيزها على البيانات والطرق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Methods</a:t>
            </a:r>
            <a:r>
              <a:rPr lang="en-US" sz="1600" b="1" dirty="0" smtClean="0">
                <a:effectLst/>
                <a:latin typeface="Arial" panose="020B0604020202020204" pitchFamily="34" charset="0"/>
                <a:ea typeface="Calibri" panose="020F0502020204030204" pitchFamily="34" charset="0"/>
                <a:cs typeface="Arial" panose="020B0604020202020204" pitchFamily="34" charset="0"/>
              </a:rPr>
              <a:t> </a:t>
            </a:r>
            <a:r>
              <a:rPr lang="ar-EG" sz="1600" b="1" dirty="0">
                <a:latin typeface="Arial" panose="020B0604020202020204" pitchFamily="34" charset="0"/>
                <a:ea typeface="Calibri" panose="020F0502020204030204" pitchFamily="34" charset="0"/>
              </a:rPr>
              <a:t>( في لغة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يطلق على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procedure ,  functions</a:t>
            </a:r>
            <a:r>
              <a:rPr lang="ar-EG" sz="1600" b="1" dirty="0">
                <a:latin typeface="Calibri" panose="020F0502020204030204" pitchFamily="34" charset="0"/>
                <a:ea typeface="Calibri" panose="020F0502020204030204" pitchFamily="34" charset="0"/>
              </a:rPr>
              <a:t> طرق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methods</a:t>
            </a:r>
            <a:r>
              <a:rPr lang="ar-EG" sz="1600" b="1" dirty="0">
                <a:latin typeface="Calibri" panose="020F0502020204030204" pitchFamily="34" charset="0"/>
                <a:ea typeface="Calibri" panose="020F0502020204030204" pitchFamily="34" charset="0"/>
              </a:rPr>
              <a:t>) حيث انه في اللغات الشينية يطلق على مجموعة من البيانات المصطلح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class</a:t>
            </a:r>
            <a:r>
              <a:rPr lang="ar-EG" sz="1600" b="1" dirty="0">
                <a:latin typeface="Calibri" panose="020F0502020204030204" pitchFamily="34" charset="0"/>
                <a:ea typeface="Calibri" panose="020F0502020204030204" pitchFamily="34" charset="0"/>
              </a:rPr>
              <a:t> وتعمل الطرق على تشغيل ومعالجة تلك البيانات.</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ثالثا لغة موزعة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Distributed</a:t>
            </a:r>
            <a:r>
              <a:rPr lang="ar-EG" sz="1600" b="1" u="sng" dirty="0">
                <a:solidFill>
                  <a:srgbClr val="C00000"/>
                </a:solidFill>
                <a:latin typeface="Calibri" panose="020F0502020204030204" pitchFamily="34" charset="0"/>
                <a:ea typeface="Calibri" panose="020F0502020204030204" pitchFamily="34" charset="0"/>
              </a:rPr>
              <a:t> :</a:t>
            </a:r>
            <a:r>
              <a:rPr lang="ar-EG" sz="1600" b="1" dirty="0">
                <a:solidFill>
                  <a:srgbClr val="C00000"/>
                </a:solidFill>
                <a:latin typeface="Calibri" panose="020F0502020204030204" pitchFamily="34" charset="0"/>
                <a:ea typeface="Calibri" panose="020F0502020204030204" pitchFamily="34" charset="0"/>
              </a:rPr>
              <a:t> </a:t>
            </a:r>
            <a:r>
              <a:rPr lang="ar-EG" sz="1600" b="1" dirty="0">
                <a:latin typeface="Calibri" panose="020F0502020204030204" pitchFamily="34" charset="0"/>
                <a:ea typeface="Calibri" panose="020F0502020204030204" pitchFamily="34" charset="0"/>
              </a:rPr>
              <a:t>أي تقدم دعم متميز للشبكات فعلى سبيل المثال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URL</a:t>
            </a:r>
            <a:r>
              <a:rPr lang="ar-EG" sz="1600" b="1" dirty="0">
                <a:latin typeface="Calibri" panose="020F0502020204030204" pitchFamily="34" charset="0"/>
                <a:ea typeface="Calibri" panose="020F0502020204030204" pitchFamily="34" charset="0"/>
              </a:rPr>
              <a:t> عبارة عن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Class</a:t>
            </a:r>
            <a:r>
              <a:rPr lang="ar-EG" sz="1600" b="1" dirty="0">
                <a:latin typeface="Calibri" panose="020F0502020204030204" pitchFamily="34" charset="0"/>
                <a:ea typeface="Calibri" panose="020F0502020204030204" pitchFamily="34" charset="0"/>
              </a:rPr>
              <a:t> داخل حزمة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java.net</a:t>
            </a:r>
            <a:r>
              <a:rPr lang="ar-EG" sz="1600" b="1" dirty="0">
                <a:latin typeface="Calibri" panose="020F0502020204030204" pitchFamily="34" charset="0"/>
                <a:ea typeface="Calibri" panose="020F0502020204030204" pitchFamily="34" charset="0"/>
              </a:rPr>
              <a:t> فقراءة ملف في جهاز آخر في الشبكة كقراءة ملف في جهازك المحلي حيث تكمن قوة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في (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Remote Method Invocation</a:t>
            </a:r>
            <a:r>
              <a:rPr lang="ar-EG" sz="1600" b="1" dirty="0">
                <a:latin typeface="Calibri" panose="020F0502020204030204" pitchFamily="34" charset="0"/>
                <a:ea typeface="Calibri" panose="020F0502020204030204" pitchFamily="34" charset="0"/>
              </a:rPr>
              <a:t>) وهو عبارة عن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API</a:t>
            </a:r>
            <a:r>
              <a:rPr lang="ar-EG" sz="1600" b="1" dirty="0">
                <a:latin typeface="Calibri" panose="020F0502020204030204" pitchFamily="34" charset="0"/>
                <a:ea typeface="Calibri" panose="020F0502020204030204" pitchFamily="34" charset="0"/>
              </a:rPr>
              <a:t> لتشغيل الطرق من كائن في الشبكة كما لو أنها في جهازك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4" name="TextBox 83"/>
          <p:cNvSpPr txBox="1"/>
          <p:nvPr/>
        </p:nvSpPr>
        <p:spPr>
          <a:xfrm>
            <a:off x="134365" y="570227"/>
            <a:ext cx="5484738" cy="603556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رابعا لغة مفسرة </a:t>
            </a:r>
            <a:r>
              <a:rPr lang="en-US" sz="1600" b="1" u="sng" dirty="0">
                <a:solidFill>
                  <a:srgbClr val="C00000"/>
                </a:solidFill>
                <a:latin typeface="Calibri" panose="020F0502020204030204" pitchFamily="34" charset="0"/>
                <a:ea typeface="Calibri" panose="020F0502020204030204" pitchFamily="34" charset="0"/>
                <a:cs typeface="Arial" panose="020B0604020202020204" pitchFamily="34" charset="0"/>
              </a:rPr>
              <a:t>Interpreted</a:t>
            </a:r>
            <a:r>
              <a:rPr lang="ar-EG" sz="1600" b="1" u="sng" dirty="0">
                <a:solidFill>
                  <a:srgbClr val="C00000"/>
                </a:solidFill>
                <a:latin typeface="Calibri" panose="020F0502020204030204" pitchFamily="34" charset="0"/>
                <a:ea typeface="Calibri" panose="020F0502020204030204" pitchFamily="34" charset="0"/>
              </a:rPr>
              <a:t> :</a:t>
            </a:r>
            <a:r>
              <a:rPr lang="ar-EG" sz="1600" b="1" dirty="0">
                <a:solidFill>
                  <a:prstClr val="black"/>
                </a:solidFill>
                <a:latin typeface="Calibri" panose="020F0502020204030204" pitchFamily="34" charset="0"/>
                <a:ea typeface="Calibri" panose="020F0502020204030204" pitchFamily="34" charset="0"/>
              </a:rPr>
              <a:t> عندما تعمل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compile</a:t>
            </a:r>
            <a:r>
              <a:rPr lang="ar-EG" sz="1600" b="1" dirty="0">
                <a:solidFill>
                  <a:prstClr val="black"/>
                </a:solidFill>
                <a:latin typeface="Calibri" panose="020F0502020204030204" pitchFamily="34" charset="0"/>
                <a:ea typeface="Calibri" panose="020F0502020204030204" pitchFamily="34" charset="0"/>
              </a:rPr>
              <a:t> لبرنامج جافا فأنه يعطينا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byte-code</a:t>
            </a:r>
            <a:r>
              <a:rPr lang="ar-EG" sz="1600" b="1" dirty="0">
                <a:solidFill>
                  <a:prstClr val="black"/>
                </a:solidFill>
                <a:latin typeface="Calibri" panose="020F0502020204030204" pitchFamily="34" charset="0"/>
                <a:ea typeface="Calibri" panose="020F0502020204030204" pitchFamily="34" charset="0"/>
              </a:rPr>
              <a:t> يقرنه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Java Virtual Machine</a:t>
            </a:r>
            <a:r>
              <a:rPr lang="ar-EG" sz="1600" b="1" dirty="0">
                <a:solidFill>
                  <a:prstClr val="black"/>
                </a:solidFill>
                <a:latin typeface="Calibri" panose="020F0502020204030204" pitchFamily="34" charset="0"/>
                <a:ea typeface="Calibri" panose="020F0502020204030204" pitchFamily="34" charset="0"/>
              </a:rPr>
              <a:t> في حين أن لغات البرمجة الأخرى تعطى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Machine code</a:t>
            </a:r>
            <a:r>
              <a:rPr lang="ar-EG" sz="1600" b="1" dirty="0">
                <a:solidFill>
                  <a:prstClr val="black"/>
                </a:solidFill>
                <a:latin typeface="Calibri" panose="020F0502020204030204" pitchFamily="34" charset="0"/>
                <a:ea typeface="Calibri" panose="020F0502020204030204" pitchFamily="34" charset="0"/>
              </a:rPr>
              <a:t> وببساطة يتطلب تشغيل برامج جافا أن يكون في جهازك مشغل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JVM java</a:t>
            </a:r>
            <a:r>
              <a:rPr lang="ar-EG" sz="1600" b="1" dirty="0">
                <a:solidFill>
                  <a:prstClr val="black"/>
                </a:solidFill>
                <a:latin typeface="Calibri" panose="020F0502020204030204" pitchFamily="34" charset="0"/>
                <a:ea typeface="Calibri" panose="020F0502020204030204" pitchFamily="34" charset="0"/>
              </a:rPr>
              <a:t> </a:t>
            </a:r>
            <a:r>
              <a:rPr lang="ar-EG" sz="1600" b="1" dirty="0" smtClean="0">
                <a:solidFill>
                  <a:prstClr val="black"/>
                </a:solidFill>
                <a:latin typeface="Calibri" panose="020F0502020204030204" pitchFamily="34" charset="0"/>
                <a:ea typeface="Calibri" panose="020F0502020204030204" pitchFamily="34" charset="0"/>
              </a:rPr>
              <a:t>.</a:t>
            </a:r>
            <a:endParaRPr lang="ar-EG" sz="1600" dirty="0" smtClean="0">
              <a:solidFill>
                <a:prstClr val="black"/>
              </a:solidFill>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خامسا لغة قوية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Robust</a:t>
            </a:r>
            <a:r>
              <a:rPr lang="ar-EG" sz="1600" b="1" u="sng"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عندما نطلق على برنامج أنه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Robust</a:t>
            </a:r>
            <a:r>
              <a:rPr lang="ar-EG" sz="1600" b="1" dirty="0">
                <a:latin typeface="Calibri" panose="020F0502020204030204" pitchFamily="34" charset="0"/>
                <a:ea typeface="Calibri" panose="020F0502020204030204" pitchFamily="34" charset="0"/>
              </a:rPr>
              <a:t> فهذا معناه أنه لا يفشل عند محاولة تشغيله لكن عندما نطلق الشيء نفسه على لغة فمعناه أن اللغة تحد من وجود الأخطاء في البرامج باتخاذ الإجراءات اللازمة لجعل البرمجة بهذه اللغة لا يمكن أن تنتج برامج يحتوي أخطاء ( قد توجد أخطاء في برامج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ولكنها محدودة جدا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سادسا لغة محمية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Secure</a:t>
            </a:r>
            <a:r>
              <a:rPr lang="en-US" sz="1600" b="1" u="sng" dirty="0" smtClean="0">
                <a:solidFill>
                  <a:srgbClr val="C00000"/>
                </a:solidFill>
                <a:effectLst/>
                <a:latin typeface="Arial" panose="020B0604020202020204" pitchFamily="34" charset="0"/>
                <a:ea typeface="Calibri" panose="020F0502020204030204" pitchFamily="34" charset="0"/>
                <a:cs typeface="Arial" panose="020B0604020202020204" pitchFamily="34" charset="0"/>
              </a:rPr>
              <a:t> </a:t>
            </a:r>
            <a:r>
              <a:rPr lang="ar-EG" sz="1600" b="1" u="sng" dirty="0">
                <a:solidFill>
                  <a:srgbClr val="C00000"/>
                </a:solidFill>
                <a:latin typeface="Arial" panose="020B0604020202020204" pitchFamily="34" charset="0"/>
                <a:ea typeface="Calibri" panose="020F0502020204030204" pitchFamily="34" charset="0"/>
              </a:rPr>
              <a:t>:</a:t>
            </a:r>
            <a:r>
              <a:rPr lang="ar-EG" sz="1600" b="1" dirty="0">
                <a:solidFill>
                  <a:srgbClr val="C00000"/>
                </a:solidFill>
                <a:latin typeface="Calibri" panose="020F0502020204030204" pitchFamily="34" charset="0"/>
                <a:ea typeface="Calibri" panose="020F0502020204030204" pitchFamily="34" charset="0"/>
              </a:rPr>
              <a:t> </a:t>
            </a:r>
            <a:r>
              <a:rPr lang="ar-EG" sz="1600" b="1" dirty="0">
                <a:latin typeface="Calibri" panose="020F0502020204030204" pitchFamily="34" charset="0"/>
                <a:ea typeface="Calibri" panose="020F0502020204030204" pitchFamily="34" charset="0"/>
              </a:rPr>
              <a:t>من المعروف أن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Applets</a:t>
            </a:r>
            <a:r>
              <a:rPr lang="ar-EG" sz="1600" b="1" dirty="0">
                <a:latin typeface="Calibri" panose="020F0502020204030204" pitchFamily="34" charset="0"/>
                <a:ea typeface="Calibri" panose="020F0502020204030204" pitchFamily="34" charset="0"/>
              </a:rPr>
              <a:t> مبرمجة بـ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وتحتاج إلى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JVM</a:t>
            </a:r>
            <a:r>
              <a:rPr lang="ar-EG" sz="1600" b="1" dirty="0">
                <a:latin typeface="Calibri" panose="020F0502020204030204" pitchFamily="34" charset="0"/>
                <a:ea typeface="Calibri" panose="020F0502020204030204" pitchFamily="34" charset="0"/>
              </a:rPr>
              <a:t> ، وعند التعامل مع مواقع الويب فإننا نمر بمواقع عدة بعضها يحتوي على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Applets</a:t>
            </a:r>
            <a:r>
              <a:rPr lang="ar-EG" sz="1600" b="1" dirty="0">
                <a:latin typeface="Calibri" panose="020F0502020204030204" pitchFamily="34" charset="0"/>
                <a:ea typeface="Calibri" panose="020F0502020204030204" pitchFamily="34" charset="0"/>
              </a:rPr>
              <a:t> والتي قد تتضمن برامج تضر بجهاز الحاسب لذا اخذ في الحسبان عند تصميم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عامل الحماية ووضع لها عدة طبقات لحماية الجهاز من البرامج والأكواد الضارة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سابعا لغة ذات بنيان متعادل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Neutral Architecture</a:t>
            </a:r>
            <a:r>
              <a:rPr lang="ar-EG" sz="1600" b="1" u="sng" dirty="0">
                <a:solidFill>
                  <a:srgbClr val="C00000"/>
                </a:solidFill>
                <a:latin typeface="Calibri" panose="020F0502020204030204" pitchFamily="34" charset="0"/>
                <a:ea typeface="Calibri" panose="020F0502020204030204" pitchFamily="34" charset="0"/>
              </a:rPr>
              <a:t> وقابلة للتغيير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Portable</a:t>
            </a:r>
            <a:r>
              <a:rPr lang="en-US" sz="1600" b="1" u="sng" dirty="0" smtClean="0">
                <a:solidFill>
                  <a:srgbClr val="C00000"/>
                </a:solidFill>
                <a:effectLst/>
                <a:latin typeface="Arial" panose="020B0604020202020204" pitchFamily="34" charset="0"/>
                <a:ea typeface="Calibri" panose="020F0502020204030204" pitchFamily="34" charset="0"/>
                <a:cs typeface="Arial" panose="020B0604020202020204" pitchFamily="34" charset="0"/>
              </a:rPr>
              <a:t> </a:t>
            </a:r>
            <a:r>
              <a:rPr lang="ar-EG" sz="1600" b="1" u="sng" dirty="0">
                <a:solidFill>
                  <a:srgbClr val="C00000"/>
                </a:solidFill>
                <a:latin typeface="Arial" panose="020B0604020202020204" pitchFamily="34" charset="0"/>
                <a:ea typeface="Calibri" panose="020F0502020204030204" pitchFamily="34" charset="0"/>
              </a:rPr>
              <a:t>:</a:t>
            </a:r>
            <a:r>
              <a:rPr lang="ar-EG" sz="1600" b="1" dirty="0">
                <a:solidFill>
                  <a:srgbClr val="C00000"/>
                </a:solidFill>
                <a:latin typeface="Calibri" panose="020F0502020204030204" pitchFamily="34" charset="0"/>
                <a:ea typeface="Calibri" panose="020F0502020204030204" pitchFamily="34" charset="0"/>
              </a:rPr>
              <a:t> </a:t>
            </a:r>
            <a:r>
              <a:rPr lang="ar-EG" sz="1600" b="1" dirty="0">
                <a:latin typeface="Calibri" panose="020F0502020204030204" pitchFamily="34" charset="0"/>
                <a:ea typeface="Calibri" panose="020F0502020204030204" pitchFamily="34" charset="0"/>
              </a:rPr>
              <a:t>تتميز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بأنها تعمل على جميع الأجهزة بغض النظر عن نوع نظام تشغيل كل هذا بفضل ال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JVM </a:t>
            </a:r>
            <a:r>
              <a:rPr lang="ar-EG" sz="1600" b="1" dirty="0">
                <a:latin typeface="Calibri" panose="020F0502020204030204" pitchFamily="34" charset="0"/>
                <a:ea typeface="Calibri" panose="020F0502020204030204" pitchFamily="34" charset="0"/>
              </a:rPr>
              <a:t>،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Byte-Code</a:t>
            </a:r>
            <a:r>
              <a:rPr lang="ar-EG" sz="1600" b="1" dirty="0">
                <a:latin typeface="Calibri" panose="020F0502020204030204" pitchFamily="34" charset="0"/>
                <a:ea typeface="Calibri" panose="020F0502020204030204" pitchFamily="34" charset="0"/>
              </a:rPr>
              <a:t> ، فالجافا لا تحول البرنامج إلى لغة الآلة أنما تحوله إلى ما يسمى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Byte-Code</a:t>
            </a:r>
            <a:r>
              <a:rPr lang="ar-EG" sz="1600" b="1" dirty="0">
                <a:latin typeface="Calibri" panose="020F0502020204030204" pitchFamily="34" charset="0"/>
                <a:ea typeface="Calibri" panose="020F0502020204030204" pitchFamily="34" charset="0"/>
              </a:rPr>
              <a:t> ولكي ينفذ البرنامج فيجب توفر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JVM</a:t>
            </a:r>
            <a:r>
              <a:rPr lang="ar-EG" sz="1600" b="1" dirty="0">
                <a:latin typeface="Calibri" panose="020F0502020204030204" pitchFamily="34" charset="0"/>
                <a:ea typeface="Calibri" panose="020F0502020204030204" pitchFamily="34" charset="0"/>
              </a:rPr>
              <a:t> في الجهاز الذي بدوره يقوم بقراءة الـ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Byte-Code</a:t>
            </a:r>
            <a:r>
              <a:rPr lang="ar-EG" sz="1600" b="1" dirty="0">
                <a:latin typeface="Calibri" panose="020F0502020204030204" pitchFamily="34" charset="0"/>
                <a:ea typeface="Calibri" panose="020F0502020204030204" pitchFamily="34" charset="0"/>
              </a:rPr>
              <a:t> و يحوله إلى ما يتناسب مع نظام التشغيل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endParaRPr lang="en-US" sz="1600" dirty="0">
              <a:solidFill>
                <a:prstClr val="black"/>
              </a:solidFill>
              <a:latin typeface="Calibri" panose="020F0502020204030204" pitchFamily="34" charset="0"/>
              <a:ea typeface="Calibri" panose="020F0502020204030204" pitchFamily="34" charset="0"/>
              <a:cs typeface="Arial" panose="020B0604020202020204" pitchFamily="34" charset="0"/>
            </a:endParaRPr>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3007121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18918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ثامنا متعددة الوظائف </a:t>
            </a:r>
            <a:r>
              <a:rPr lang="en-US" sz="1600" b="1" u="sng" dirty="0">
                <a:solidFill>
                  <a:srgbClr val="C00000"/>
                </a:solidFill>
                <a:latin typeface="Calibri" panose="020F0502020204030204" pitchFamily="34" charset="0"/>
                <a:ea typeface="Calibri" panose="020F0502020204030204" pitchFamily="34" charset="0"/>
                <a:cs typeface="Arial" panose="020B0604020202020204" pitchFamily="34" charset="0"/>
              </a:rPr>
              <a:t>Multithreaded</a:t>
            </a:r>
            <a:r>
              <a:rPr lang="ar-EG" sz="1600" b="1" u="sng" dirty="0">
                <a:solidFill>
                  <a:srgbClr val="C00000"/>
                </a:solidFill>
                <a:latin typeface="Calibri" panose="020F0502020204030204" pitchFamily="34" charset="0"/>
                <a:ea typeface="Calibri" panose="020F0502020204030204" pitchFamily="34" charset="0"/>
              </a:rPr>
              <a:t> :</a:t>
            </a:r>
            <a:r>
              <a:rPr lang="ar-EG" sz="1600" b="1" dirty="0">
                <a:solidFill>
                  <a:srgbClr val="C00000"/>
                </a:solidFill>
                <a:latin typeface="Calibri" panose="020F0502020204030204" pitchFamily="34" charset="0"/>
                <a:ea typeface="Calibri" panose="020F0502020204030204" pitchFamily="34" charset="0"/>
              </a:rPr>
              <a:t> </a:t>
            </a:r>
            <a:r>
              <a:rPr lang="ar-EG" sz="1600" b="1" dirty="0">
                <a:solidFill>
                  <a:prstClr val="black"/>
                </a:solidFill>
                <a:latin typeface="Calibri" panose="020F0502020204030204" pitchFamily="34" charset="0"/>
                <a:ea typeface="Calibri" panose="020F0502020204030204" pitchFamily="34" charset="0"/>
              </a:rPr>
              <a:t>تتميز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java</a:t>
            </a:r>
            <a:r>
              <a:rPr lang="ar-EG" sz="1600" b="1" dirty="0">
                <a:solidFill>
                  <a:prstClr val="black"/>
                </a:solidFill>
                <a:latin typeface="Calibri" panose="020F0502020204030204" pitchFamily="34" charset="0"/>
                <a:ea typeface="Calibri" panose="020F0502020204030204" pitchFamily="34" charset="0"/>
              </a:rPr>
              <a:t> بقدرتها على تشغيل عدة مهام في نفس الوقت كما أنها تتيح من خلال خاصية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synchronized</a:t>
            </a:r>
            <a:r>
              <a:rPr lang="ar-EG" sz="1600" b="1" dirty="0">
                <a:solidFill>
                  <a:prstClr val="black"/>
                </a:solidFill>
                <a:latin typeface="Calibri" panose="020F0502020204030204" pitchFamily="34" charset="0"/>
                <a:ea typeface="Calibri" panose="020F0502020204030204" pitchFamily="34" charset="0"/>
              </a:rPr>
              <a:t> التحكم بجزئية من البرنامج بحيث يعمل في وقت محدد.</a:t>
            </a:r>
            <a:endParaRPr lang="en-US" sz="1200" dirty="0">
              <a:solidFill>
                <a:prstClr val="black"/>
              </a:solidFill>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u="sng" dirty="0">
                <a:solidFill>
                  <a:srgbClr val="C00000"/>
                </a:solidFill>
                <a:latin typeface="Calibri" panose="020F0502020204030204" pitchFamily="34" charset="0"/>
                <a:ea typeface="Calibri" panose="020F0502020204030204" pitchFamily="34" charset="0"/>
              </a:rPr>
              <a:t>تاسعا لغة ديناميكية </a:t>
            </a:r>
            <a:r>
              <a:rPr lang="en-US" sz="1600" b="1" u="sng" dirty="0">
                <a:solidFill>
                  <a:srgbClr val="C00000"/>
                </a:solidFill>
                <a:latin typeface="Calibri" panose="020F0502020204030204" pitchFamily="34" charset="0"/>
                <a:ea typeface="Calibri" panose="020F0502020204030204" pitchFamily="34" charset="0"/>
                <a:cs typeface="Arial" panose="020B0604020202020204" pitchFamily="34" charset="0"/>
              </a:rPr>
              <a:t>Dynamic Language</a:t>
            </a:r>
            <a:r>
              <a:rPr lang="en-US" sz="1600" b="1" dirty="0">
                <a:solidFill>
                  <a:srgbClr val="C00000"/>
                </a:solidFill>
                <a:latin typeface="Arial" panose="020B0604020202020204" pitchFamily="34" charset="0"/>
                <a:ea typeface="Calibri" panose="020F0502020204030204" pitchFamily="34" charset="0"/>
                <a:cs typeface="Arial" panose="020B0604020202020204" pitchFamily="34" charset="0"/>
              </a:rPr>
              <a:t> </a:t>
            </a:r>
            <a:r>
              <a:rPr lang="ar-EG" sz="1600" b="1" dirty="0">
                <a:solidFill>
                  <a:srgbClr val="C00000"/>
                </a:solidFill>
                <a:latin typeface="Arial" panose="020B0604020202020204" pitchFamily="34" charset="0"/>
                <a:ea typeface="Calibri" panose="020F0502020204030204" pitchFamily="34" charset="0"/>
              </a:rPr>
              <a:t> : </a:t>
            </a:r>
            <a:r>
              <a:rPr lang="ar-EG" sz="1600" b="1" dirty="0">
                <a:solidFill>
                  <a:prstClr val="black"/>
                </a:solidFill>
                <a:latin typeface="Calibri" panose="020F0502020204030204" pitchFamily="34" charset="0"/>
                <a:ea typeface="Calibri" panose="020F0502020204030204" pitchFamily="34" charset="0"/>
              </a:rPr>
              <a:t>حيث يمكن في أي وقت تحميل الـ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class</a:t>
            </a:r>
            <a:r>
              <a:rPr lang="ar-EG" sz="1600" b="1" dirty="0">
                <a:solidFill>
                  <a:prstClr val="black"/>
                </a:solidFill>
                <a:latin typeface="Calibri" panose="020F0502020204030204" pitchFamily="34" charset="0"/>
                <a:ea typeface="Calibri" panose="020F0502020204030204" pitchFamily="34" charset="0"/>
              </a:rPr>
              <a:t> للمترجم .</a:t>
            </a:r>
            <a:endParaRPr lang="en-US" sz="1200" dirty="0">
              <a:solidFill>
                <a:prstClr val="black"/>
              </a:solidFill>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4" name="TextBox 83"/>
          <p:cNvSpPr txBox="1"/>
          <p:nvPr/>
        </p:nvSpPr>
        <p:spPr>
          <a:xfrm>
            <a:off x="134365" y="570227"/>
            <a:ext cx="5484738" cy="91076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Arial" panose="020B0604020202020204" pitchFamily="34" charset="0"/>
              <a:buChar char="-"/>
            </a:pPr>
            <a:r>
              <a:rPr lang="ar-EG" sz="1600" b="1" dirty="0">
                <a:solidFill>
                  <a:prstClr val="black"/>
                </a:solidFill>
                <a:latin typeface="Calibri" panose="020F0502020204030204" pitchFamily="34" charset="0"/>
                <a:ea typeface="Calibri" panose="020F0502020204030204" pitchFamily="34" charset="0"/>
              </a:rPr>
              <a:t>الملف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Applet Viewer</a:t>
            </a:r>
            <a:r>
              <a:rPr lang="ar-EG" sz="1600" b="1" dirty="0">
                <a:solidFill>
                  <a:prstClr val="black"/>
                </a:solidFill>
                <a:latin typeface="Calibri" panose="020F0502020204030204" pitchFamily="34" charset="0"/>
                <a:ea typeface="Calibri" panose="020F0502020204030204" pitchFamily="34" charset="0"/>
              </a:rPr>
              <a:t> : يستخدم لعرض تطبيقات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Java</a:t>
            </a:r>
            <a:r>
              <a:rPr lang="ar-EG" sz="1600" b="1" dirty="0">
                <a:solidFill>
                  <a:prstClr val="black"/>
                </a:solidFill>
                <a:latin typeface="Calibri" panose="020F0502020204030204" pitchFamily="34" charset="0"/>
                <a:ea typeface="Calibri" panose="020F0502020204030204" pitchFamily="34" charset="0"/>
              </a:rPr>
              <a:t> من النوع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Applet</a:t>
            </a:r>
            <a:r>
              <a:rPr lang="ar-EG" sz="1600" b="1" dirty="0">
                <a:solidFill>
                  <a:prstClr val="black"/>
                </a:solidFill>
                <a:latin typeface="Calibri" panose="020F0502020204030204" pitchFamily="34" charset="0"/>
                <a:ea typeface="Calibri" panose="020F0502020204030204" pitchFamily="34" charset="0"/>
              </a:rPr>
              <a:t> أثناء التطوير</a:t>
            </a:r>
            <a:r>
              <a:rPr lang="ar-EG" sz="1600" b="1" dirty="0" smtClean="0">
                <a:solidFill>
                  <a:prstClr val="black"/>
                </a:solidFill>
                <a:latin typeface="Calibri" panose="020F0502020204030204" pitchFamily="34" charset="0"/>
                <a:ea typeface="Calibri" panose="020F0502020204030204" pitchFamily="34" charset="0"/>
              </a:rPr>
              <a:t>.</a:t>
            </a:r>
            <a:endParaRPr lang="ar-EG" dirty="0" smtClean="0"/>
          </a:p>
          <a:p>
            <a:pPr marL="342900" lvl="0" indent="-342900" algn="r" rtl="1">
              <a:lnSpc>
                <a:spcPct val="107000"/>
              </a:lnSpc>
              <a:spcAft>
                <a:spcPts val="800"/>
              </a:spcAft>
              <a:buFont typeface="Arial" panose="020B0604020202020204" pitchFamily="34" charset="0"/>
              <a:buChar char="-"/>
            </a:pPr>
            <a:endParaRPr lang="en-US" sz="1200" dirty="0">
              <a:solidFill>
                <a:prstClr val="black"/>
              </a:solidFill>
              <a:latin typeface="Calibri" panose="020F0502020204030204" pitchFamily="34" charset="0"/>
              <a:ea typeface="Calibri" panose="020F0502020204030204" pitchFamily="34" charset="0"/>
              <a:cs typeface="Arial" panose="020B0604020202020204" pitchFamily="34" charset="0"/>
            </a:endParaRPr>
          </a:p>
        </p:txBody>
      </p:sp>
      <p:grpSp>
        <p:nvGrpSpPr>
          <p:cNvPr id="85" name="Group 84"/>
          <p:cNvGrpSpPr/>
          <p:nvPr/>
        </p:nvGrpSpPr>
        <p:grpSpPr>
          <a:xfrm>
            <a:off x="6918960" y="2187879"/>
            <a:ext cx="4463890" cy="115355"/>
            <a:chOff x="0" y="0"/>
            <a:chExt cx="6144491" cy="83127"/>
          </a:xfrm>
        </p:grpSpPr>
        <p:cxnSp>
          <p:nvCxnSpPr>
            <p:cNvPr id="86" name="Straight Connector 85"/>
            <p:cNvCxnSpPr/>
            <p:nvPr/>
          </p:nvCxnSpPr>
          <p:spPr>
            <a:xfrm flipH="1">
              <a:off x="0" y="0"/>
              <a:ext cx="6144491"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7" name="Straight Connector 86"/>
            <p:cNvCxnSpPr/>
            <p:nvPr/>
          </p:nvCxnSpPr>
          <p:spPr>
            <a:xfrm flipH="1">
              <a:off x="658091" y="83127"/>
              <a:ext cx="4939145" cy="0"/>
            </a:xfrm>
            <a:prstGeom prst="line">
              <a:avLst/>
            </a:prstGeom>
          </p:spPr>
          <p:style>
            <a:lnRef idx="3">
              <a:schemeClr val="accent4"/>
            </a:lnRef>
            <a:fillRef idx="0">
              <a:schemeClr val="accent4"/>
            </a:fillRef>
            <a:effectRef idx="2">
              <a:schemeClr val="accent4"/>
            </a:effectRef>
            <a:fontRef idx="minor">
              <a:schemeClr val="tx1"/>
            </a:fontRef>
          </p:style>
        </p:cxnSp>
      </p:grpSp>
      <p:sp>
        <p:nvSpPr>
          <p:cNvPr id="88" name="TextBox 87"/>
          <p:cNvSpPr txBox="1"/>
          <p:nvPr/>
        </p:nvSpPr>
        <p:spPr>
          <a:xfrm>
            <a:off x="6574940" y="2468126"/>
            <a:ext cx="5484738" cy="38770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000" b="1" dirty="0">
                <a:solidFill>
                  <a:srgbClr val="002060"/>
                </a:solidFill>
                <a:latin typeface="Calibri" panose="020F0502020204030204" pitchFamily="34" charset="0"/>
                <a:ea typeface="Calibri" panose="020F0502020204030204" pitchFamily="34" charset="0"/>
                <a:hlinkClick r:id="rId3" action="ppaction://hlinksldjump"/>
              </a:rPr>
              <a:t>طرق كتابة برامج الجافا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u="sng" dirty="0">
                <a:solidFill>
                  <a:srgbClr val="C00000"/>
                </a:solidFill>
                <a:latin typeface="Calibri" panose="020F0502020204030204" pitchFamily="34" charset="0"/>
                <a:ea typeface="Calibri" panose="020F0502020204030204" pitchFamily="34" charset="0"/>
              </a:rPr>
              <a:t>الطريقة الأولى -  الاستخدام المباشر للمكتبة </a:t>
            </a: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Java Development Kit – JDK</a:t>
            </a:r>
            <a:r>
              <a:rPr lang="ar-EG" sz="1600" b="1" u="sng" dirty="0">
                <a:solidFill>
                  <a:srgbClr val="C00000"/>
                </a:solidFill>
                <a:latin typeface="Calibri" panose="020F0502020204030204" pitchFamily="34" charset="0"/>
                <a:ea typeface="Calibri" panose="020F0502020204030204" pitchFamily="34" charset="0"/>
              </a:rPr>
              <a:t> </a:t>
            </a:r>
            <a:r>
              <a:rPr lang="ar-EG" sz="1600" b="1" u="sng" dirty="0" smtClean="0">
                <a:solidFill>
                  <a:srgbClr val="C00000"/>
                </a:solidFill>
                <a:latin typeface="Calibri" panose="020F0502020204030204" pitchFamily="34" charset="0"/>
                <a:ea typeface="Calibri" panose="020F0502020204030204" pitchFamily="34" charset="0"/>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latin typeface="Calibri" panose="020F0502020204030204" pitchFamily="34" charset="0"/>
                <a:ea typeface="Calibri" panose="020F0502020204030204" pitchFamily="34" charset="0"/>
              </a:rPr>
              <a:t>تتطلب تلك الطريقة ما يلي:</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a:latin typeface="Calibri" panose="020F0502020204030204" pitchFamily="34" charset="0"/>
                <a:ea typeface="Calibri" panose="020F0502020204030204" pitchFamily="34" charset="0"/>
              </a:rPr>
              <a:t>برنامج محرر سطور مثل برنامج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Notepad</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a:latin typeface="Calibri" panose="020F0502020204030204" pitchFamily="34" charset="0"/>
                <a:ea typeface="Calibri" panose="020F0502020204030204" pitchFamily="34" charset="0"/>
              </a:rPr>
              <a:t>مجموعة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JDK</a:t>
            </a:r>
            <a:r>
              <a:rPr lang="ar-EG" sz="1600" b="1" dirty="0">
                <a:latin typeface="Calibri" panose="020F0502020204030204" pitchFamily="34" charset="0"/>
                <a:ea typeface="Calibri" panose="020F0502020204030204" pitchFamily="34" charset="0"/>
              </a:rPr>
              <a:t> (مكتبة ومترجم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 ويمكن الحصول عليها من خلال تحميلها مباشرة من الموقع التالي:</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en-US" sz="1600" b="1" dirty="0" smtClean="0">
                <a:effectLst/>
                <a:latin typeface="Calibri" panose="020F0502020204030204" pitchFamily="34" charset="0"/>
                <a:ea typeface="Calibri" panose="020F0502020204030204" pitchFamily="34" charset="0"/>
                <a:cs typeface="Arial" panose="020B0604020202020204" pitchFamily="34" charset="0"/>
              </a:rPr>
              <a:t>https://www.oracle.com/java/technologies/javase/javase-jdk8-downloads.html</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وتضم تلك المكتبة الأدوات التالية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dirty="0">
                <a:latin typeface="Calibri" panose="020F0502020204030204" pitchFamily="34" charset="0"/>
                <a:ea typeface="Calibri" panose="020F0502020204030204" pitchFamily="34" charset="0"/>
              </a:rPr>
              <a:t>الملف </a:t>
            </a:r>
            <a:r>
              <a:rPr lang="en-US" sz="1600" b="1" dirty="0" err="1" smtClean="0">
                <a:effectLst/>
                <a:latin typeface="Calibri" panose="020F0502020204030204" pitchFamily="34" charset="0"/>
                <a:ea typeface="Calibri" panose="020F0502020204030204" pitchFamily="34" charset="0"/>
                <a:cs typeface="Arial" panose="020B0604020202020204" pitchFamily="34" charset="0"/>
              </a:rPr>
              <a:t>Javac</a:t>
            </a:r>
            <a:r>
              <a:rPr lang="ar-EG" sz="1600" b="1" dirty="0">
                <a:latin typeface="Calibri" panose="020F0502020204030204" pitchFamily="34" charset="0"/>
                <a:ea typeface="Calibri" panose="020F0502020204030204" pitchFamily="34" charset="0"/>
              </a:rPr>
              <a:t> : يقوم بتحويل الملف المصدر إلى ملف تنفيذي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Class</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dirty="0">
                <a:latin typeface="Calibri" panose="020F0502020204030204" pitchFamily="34" charset="0"/>
                <a:ea typeface="Calibri" panose="020F0502020204030204" pitchFamily="34" charset="0"/>
              </a:rPr>
              <a:t> الملف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 يقوم بتنفيذ ملف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a:t>
            </a:r>
            <a:r>
              <a:rPr lang="ar-EG" sz="1600" b="1" dirty="0" smtClean="0">
                <a:latin typeface="Calibri" panose="020F0502020204030204" pitchFamily="34" charset="0"/>
                <a:ea typeface="Calibri" panose="020F0502020204030204" pitchFamily="34" charset="0"/>
              </a:rPr>
              <a:t>التنفيذي</a:t>
            </a:r>
            <a:r>
              <a:rPr lang="ar-EG" dirty="0" smtClean="0"/>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p:txBody>
      </p:sp>
      <p:pic>
        <p:nvPicPr>
          <p:cNvPr id="90" name="Picture 89"/>
          <p:cNvPicPr/>
          <p:nvPr/>
        </p:nvPicPr>
        <p:blipFill>
          <a:blip r:embed="rId4">
            <a:extLst>
              <a:ext uri="{28A0092B-C50C-407E-A947-70E740481C1C}">
                <a14:useLocalDpi xmlns:a14="http://schemas.microsoft.com/office/drawing/2010/main" val="0"/>
              </a:ext>
            </a:extLst>
          </a:blip>
          <a:stretch>
            <a:fillRect/>
          </a:stretch>
        </p:blipFill>
        <p:spPr>
          <a:xfrm>
            <a:off x="226137" y="1392528"/>
            <a:ext cx="5276850" cy="4191000"/>
          </a:xfrm>
          <a:prstGeom prst="rect">
            <a:avLst/>
          </a:prstGeom>
        </p:spPr>
      </p:pic>
      <p:sp>
        <p:nvSpPr>
          <p:cNvPr id="89" name="Striped Right Arrow 88">
            <a:hlinkClick r:id="" action="ppaction://hlinkshowjump?jump=previousslide"/>
          </p:cNvPr>
          <p:cNvSpPr/>
          <p:nvPr/>
        </p:nvSpPr>
        <p:spPr>
          <a:xfrm>
            <a:off x="11126728" y="6395700"/>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91" name="Striped Right Arrow 90">
            <a:hlinkClick r:id="" action="ppaction://hlinkshowjump?jump=nextslide"/>
          </p:cNvPr>
          <p:cNvSpPr/>
          <p:nvPr/>
        </p:nvSpPr>
        <p:spPr>
          <a:xfrm flipH="1">
            <a:off x="122969" y="637148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874550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pic>
        <p:nvPicPr>
          <p:cNvPr id="85" name="Picture 84"/>
          <p:cNvPicPr/>
          <p:nvPr/>
        </p:nvPicPr>
        <p:blipFill>
          <a:blip r:embed="rId3">
            <a:extLst>
              <a:ext uri="{28A0092B-C50C-407E-A947-70E740481C1C}">
                <a14:useLocalDpi xmlns:a14="http://schemas.microsoft.com/office/drawing/2010/main" val="0"/>
              </a:ext>
            </a:extLst>
          </a:blip>
          <a:stretch>
            <a:fillRect/>
          </a:stretch>
        </p:blipFill>
        <p:spPr>
          <a:xfrm>
            <a:off x="6668339" y="1167882"/>
            <a:ext cx="5276850" cy="4191000"/>
          </a:xfrm>
          <a:prstGeom prst="rect">
            <a:avLst/>
          </a:prstGeom>
        </p:spPr>
      </p:pic>
      <p:pic>
        <p:nvPicPr>
          <p:cNvPr id="86" name="Picture 85"/>
          <p:cNvPicPr/>
          <p:nvPr/>
        </p:nvPicPr>
        <p:blipFill>
          <a:blip r:embed="rId4">
            <a:extLst>
              <a:ext uri="{28A0092B-C50C-407E-A947-70E740481C1C}">
                <a14:useLocalDpi xmlns:a14="http://schemas.microsoft.com/office/drawing/2010/main" val="0"/>
              </a:ext>
            </a:extLst>
          </a:blip>
          <a:stretch>
            <a:fillRect/>
          </a:stretch>
        </p:blipFill>
        <p:spPr>
          <a:xfrm>
            <a:off x="206199" y="1170176"/>
            <a:ext cx="5276850" cy="4191000"/>
          </a:xfrm>
          <a:prstGeom prst="rect">
            <a:avLst/>
          </a:prstGeom>
        </p:spPr>
      </p:pic>
      <p:sp>
        <p:nvSpPr>
          <p:cNvPr id="84" name="Striped Right Arrow 83">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7" name="Striped Right Arrow 86">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2685516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4"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4"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pic>
        <p:nvPicPr>
          <p:cNvPr id="85" name="Picture 84"/>
          <p:cNvPicPr/>
          <p:nvPr/>
        </p:nvPicPr>
        <p:blipFill>
          <a:blip r:embed="rId5">
            <a:extLst>
              <a:ext uri="{28A0092B-C50C-407E-A947-70E740481C1C}">
                <a14:useLocalDpi xmlns:a14="http://schemas.microsoft.com/office/drawing/2010/main" val="0"/>
              </a:ext>
            </a:extLst>
          </a:blip>
          <a:stretch>
            <a:fillRect/>
          </a:stretch>
        </p:blipFill>
        <p:spPr>
          <a:xfrm>
            <a:off x="6666677" y="1209445"/>
            <a:ext cx="5276850" cy="4191000"/>
          </a:xfrm>
          <a:prstGeom prst="rect">
            <a:avLst/>
          </a:prstGeom>
        </p:spPr>
      </p:pic>
      <p:sp>
        <p:nvSpPr>
          <p:cNvPr id="86" name="TextBox 85"/>
          <p:cNvSpPr txBox="1"/>
          <p:nvPr/>
        </p:nvSpPr>
        <p:spPr>
          <a:xfrm>
            <a:off x="134365" y="570227"/>
            <a:ext cx="5484738" cy="7682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b="1" u="sng" dirty="0">
                <a:solidFill>
                  <a:srgbClr val="C00000"/>
                </a:solidFill>
                <a:latin typeface="Calibri" panose="020F0502020204030204" pitchFamily="34" charset="0"/>
                <a:ea typeface="Calibri" panose="020F0502020204030204" pitchFamily="34" charset="0"/>
              </a:rPr>
              <a:t>فيديو شرح التنزيل :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pic>
        <p:nvPicPr>
          <p:cNvPr id="3" name="install_jd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26645" y="1100599"/>
            <a:ext cx="5287545" cy="4334110"/>
          </a:xfrm>
          <a:prstGeom prst="rect">
            <a:avLst/>
          </a:prstGeom>
          <a:effectLst>
            <a:glow rad="139700">
              <a:schemeClr val="accent4">
                <a:satMod val="175000"/>
                <a:alpha val="40000"/>
              </a:schemeClr>
            </a:glow>
          </a:effectLst>
        </p:spPr>
      </p:pic>
      <p:sp>
        <p:nvSpPr>
          <p:cNvPr id="84" name="Striped Right Arrow 83">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7" name="Striped Right Arrow 86">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11637350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557434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b="1" u="sng" dirty="0">
                <a:solidFill>
                  <a:srgbClr val="C00000"/>
                </a:solidFill>
                <a:latin typeface="Calibri" panose="020F0502020204030204" pitchFamily="34" charset="0"/>
                <a:ea typeface="Calibri" panose="020F0502020204030204" pitchFamily="34" charset="0"/>
              </a:rPr>
              <a:t>الطريقة الثانية - استخدام البرامج المعدة للغة الجافا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b="1" dirty="0">
                <a:latin typeface="Calibri" panose="020F0502020204030204" pitchFamily="34" charset="0"/>
                <a:ea typeface="Calibri" panose="020F0502020204030204" pitchFamily="34" charset="0"/>
              </a:rPr>
              <a:t> </a:t>
            </a:r>
            <a:r>
              <a:rPr lang="ar-EG" sz="1600" b="1" dirty="0">
                <a:latin typeface="Calibri" panose="020F0502020204030204" pitchFamily="34" charset="0"/>
                <a:ea typeface="Calibri" panose="020F0502020204030204" pitchFamily="34" charset="0"/>
              </a:rPr>
              <a:t>حيث يمكن كتابة برامج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بالاستعانة بالبرامج التي يطلق عليها </a:t>
            </a:r>
            <a:r>
              <a:rPr lang="en-US" sz="1600" b="1" dirty="0">
                <a:latin typeface="Calibri" panose="020F0502020204030204" pitchFamily="34" charset="0"/>
                <a:ea typeface="Calibri" panose="020F0502020204030204" pitchFamily="34" charset="0"/>
                <a:cs typeface="Arial" panose="020B0604020202020204" pitchFamily="34" charset="0"/>
              </a:rPr>
              <a:t>Visual</a:t>
            </a:r>
            <a:r>
              <a:rPr lang="ar-EG" sz="1600" b="1" dirty="0">
                <a:latin typeface="Calibri" panose="020F0502020204030204" pitchFamily="34" charset="0"/>
                <a:ea typeface="Calibri" panose="020F0502020204030204" pitchFamily="34" charset="0"/>
              </a:rPr>
              <a:t> حيث تتيح تلك النوعية من البرامج جميع متطلبات إعداد تطبيق الـ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 بيئة رسومية سهلة - مكتبة - مترجم) وتعد تلك الطريقة من أفضل وأقوى الطرق لكتابة برامج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 ومن أمثلة تلك البرامج ما يلى: برنامج </a:t>
            </a:r>
            <a:r>
              <a:rPr lang="en-US" sz="1600" b="1" dirty="0">
                <a:latin typeface="Calibri" panose="020F0502020204030204" pitchFamily="34" charset="0"/>
                <a:ea typeface="Calibri" panose="020F0502020204030204" pitchFamily="34" charset="0"/>
                <a:cs typeface="Arial" panose="020B0604020202020204" pitchFamily="34" charset="0"/>
              </a:rPr>
              <a:t>Visual Cafe</a:t>
            </a:r>
            <a:r>
              <a:rPr lang="ar-EG" sz="1600" b="1" dirty="0">
                <a:latin typeface="Calibri" panose="020F0502020204030204" pitchFamily="34" charset="0"/>
                <a:ea typeface="Calibri" panose="020F0502020204030204" pitchFamily="34" charset="0"/>
              </a:rPr>
              <a:t> برنامج </a:t>
            </a:r>
            <a:r>
              <a:rPr lang="en-US" sz="1600" b="1" dirty="0" err="1">
                <a:latin typeface="Calibri" panose="020F0502020204030204" pitchFamily="34" charset="0"/>
                <a:ea typeface="Calibri" panose="020F0502020204030204" pitchFamily="34" charset="0"/>
                <a:cs typeface="Arial" panose="020B0604020202020204" pitchFamily="34" charset="0"/>
              </a:rPr>
              <a:t>JavaBuilder</a:t>
            </a:r>
            <a:r>
              <a:rPr lang="ar-EG" sz="1600" b="1" dirty="0">
                <a:latin typeface="Calibri" panose="020F0502020204030204" pitchFamily="34" charset="0"/>
                <a:ea typeface="Calibri" panose="020F0502020204030204" pitchFamily="34" charset="0"/>
              </a:rPr>
              <a:t> ،  برنامج </a:t>
            </a:r>
            <a:r>
              <a:rPr lang="en-US" sz="1600" b="1" dirty="0" err="1">
                <a:latin typeface="Calibri" panose="020F0502020204030204" pitchFamily="34" charset="0"/>
                <a:ea typeface="Calibri" panose="020F0502020204030204" pitchFamily="34" charset="0"/>
                <a:cs typeface="Arial" panose="020B0604020202020204" pitchFamily="34" charset="0"/>
              </a:rPr>
              <a:t>JCreator</a:t>
            </a:r>
            <a:r>
              <a:rPr lang="ar-EG" sz="1600" b="1" dirty="0">
                <a:latin typeface="Calibri" panose="020F0502020204030204" pitchFamily="34" charset="0"/>
                <a:ea typeface="Calibri" panose="020F0502020204030204" pitchFamily="34" charset="0"/>
              </a:rPr>
              <a:t> ، برنامج </a:t>
            </a:r>
            <a:r>
              <a:rPr lang="en-US" sz="1600" b="1" dirty="0">
                <a:latin typeface="Calibri" panose="020F0502020204030204" pitchFamily="34" charset="0"/>
                <a:ea typeface="Calibri" panose="020F0502020204030204" pitchFamily="34" charset="0"/>
                <a:cs typeface="Arial" panose="020B0604020202020204" pitchFamily="34" charset="0"/>
              </a:rPr>
              <a:t>Oracle Developer</a:t>
            </a:r>
            <a:r>
              <a:rPr lang="en-US" sz="1600" b="1" dirty="0">
                <a:latin typeface="Arial" panose="020B0604020202020204" pitchFamily="34" charset="0"/>
                <a:ea typeface="Calibri" panose="020F0502020204030204" pitchFamily="34" charset="0"/>
                <a:cs typeface="Arial" panose="020B0604020202020204" pitchFamily="34" charset="0"/>
              </a:rPr>
              <a:t> </a:t>
            </a:r>
            <a:r>
              <a:rPr lang="ar-EG" sz="1600" b="1" dirty="0">
                <a:latin typeface="Arial" panose="020B0604020202020204" pitchFamily="34" charset="0"/>
                <a:ea typeface="Calibri" panose="020F0502020204030204" pitchFamily="34" charset="0"/>
              </a:rPr>
              <a:t>(من انتاج شركة </a:t>
            </a:r>
            <a:r>
              <a:rPr lang="en-US" sz="1600" b="1" dirty="0">
                <a:latin typeface="Calibri" panose="020F0502020204030204" pitchFamily="34" charset="0"/>
                <a:ea typeface="Calibri" panose="020F0502020204030204" pitchFamily="34" charset="0"/>
                <a:cs typeface="Arial" panose="020B0604020202020204" pitchFamily="34" charset="0"/>
              </a:rPr>
              <a:t>Oracle</a:t>
            </a:r>
            <a:r>
              <a:rPr lang="ar-EG" sz="1600" b="1" dirty="0">
                <a:latin typeface="Calibri" panose="020F0502020204030204" pitchFamily="34" charset="0"/>
                <a:ea typeface="Calibri" panose="020F0502020204030204" pitchFamily="34" charset="0"/>
              </a:rPr>
              <a:t> ) ، برنامج </a:t>
            </a:r>
            <a:r>
              <a:rPr lang="en-US" sz="1600" b="1" dirty="0">
                <a:latin typeface="Calibri" panose="020F0502020204030204" pitchFamily="34" charset="0"/>
                <a:ea typeface="Calibri" panose="020F0502020204030204" pitchFamily="34" charset="0"/>
                <a:cs typeface="Arial" panose="020B0604020202020204" pitchFamily="34" charset="0"/>
              </a:rPr>
              <a:t>NetBeans IDE</a:t>
            </a:r>
            <a:r>
              <a:rPr lang="ar-EG" sz="1600" b="1" dirty="0">
                <a:latin typeface="Calibri" panose="020F0502020204030204" pitchFamily="34" charset="0"/>
                <a:ea typeface="Calibri" panose="020F0502020204030204" pitchFamily="34" charset="0"/>
              </a:rPr>
              <a:t> وهو من البرامج المتميزة لكتابة تطبيقات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a:t>
            </a:r>
            <a:r>
              <a:rPr lang="ar-EG" sz="1600" b="1" dirty="0" smtClean="0">
                <a:latin typeface="Calibri" panose="020F0502020204030204" pitchFamily="34" charset="0"/>
                <a:ea typeface="Calibri" panose="020F0502020204030204" pitchFamily="34" charset="0"/>
              </a:rPr>
              <a:t>.</a:t>
            </a:r>
          </a:p>
          <a:p>
            <a:pPr algn="r" rtl="1">
              <a:lnSpc>
                <a:spcPct val="107000"/>
              </a:lnSpc>
              <a:spcAft>
                <a:spcPts val="800"/>
              </a:spcAft>
            </a:pPr>
            <a:endParaRPr lang="ar-EG" sz="1600" b="1" dirty="0" smtClean="0">
              <a:latin typeface="Calibri" panose="020F0502020204030204" pitchFamily="34" charset="0"/>
              <a:ea typeface="Calibri" panose="020F0502020204030204" pitchFamily="34" charset="0"/>
            </a:endParaRPr>
          </a:p>
          <a:p>
            <a:pPr algn="r" rtl="1">
              <a:lnSpc>
                <a:spcPct val="107000"/>
              </a:lnSpc>
              <a:spcAft>
                <a:spcPts val="800"/>
              </a:spcAft>
            </a:pPr>
            <a:r>
              <a:rPr lang="ar-EG" sz="2400" b="1" dirty="0" smtClean="0">
                <a:solidFill>
                  <a:srgbClr val="002060"/>
                </a:solidFill>
                <a:latin typeface="Calibri" panose="020F0502020204030204" pitchFamily="34" charset="0"/>
                <a:ea typeface="Calibri" panose="020F0502020204030204" pitchFamily="34" charset="0"/>
                <a:hlinkClick r:id="rId3" action="ppaction://hlinksldjump"/>
              </a:rPr>
              <a:t>أشهر البرامج ( أداة التطوير)  التي يمكن استخدامها للبرمجة بلغة جافا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smtClean="0">
                <a:solidFill>
                  <a:srgbClr val="C00000"/>
                </a:solidFill>
                <a:latin typeface="Calibri" panose="020F0502020204030204" pitchFamily="34" charset="0"/>
                <a:ea typeface="Calibri" panose="020F0502020204030204" pitchFamily="34" charset="0"/>
              </a:rPr>
              <a:t>برنامج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NetBeans</a:t>
            </a:r>
            <a:r>
              <a:rPr lang="ar-EG" sz="1600" b="1" dirty="0" smtClean="0">
                <a:solidFill>
                  <a:srgbClr val="C00000"/>
                </a:solidFill>
                <a:latin typeface="Calibri" panose="020F0502020204030204" pitchFamily="34" charset="0"/>
                <a:ea typeface="Calibri" panose="020F0502020204030204" pitchFamily="34" charset="0"/>
              </a:rPr>
              <a:t> : </a:t>
            </a:r>
            <a:r>
              <a:rPr lang="ar-EG" sz="1600" b="1" dirty="0" smtClean="0">
                <a:latin typeface="Calibri" panose="020F0502020204030204" pitchFamily="34" charset="0"/>
                <a:ea typeface="Calibri" panose="020F0502020204030204" pitchFamily="34" charset="0"/>
              </a:rPr>
              <a:t>يعتبر بيئة تطويرية متكاملة مفتوحة المصدر ويعتبر الأشهر تم بناؤه بلغة جافا ، يستخدم لكتابة الاكواد البرمجية و عمل المشاريع في لغة الجافا ويدعم غيرها من اللغات مثل :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C - C++ - HTML - PHP</a:t>
            </a:r>
            <a:r>
              <a:rPr lang="ar-EG" sz="1600" b="1" dirty="0" smtClean="0">
                <a:latin typeface="Calibri" panose="020F0502020204030204" pitchFamily="34" charset="0"/>
                <a:ea typeface="Calibri" panose="020F0502020204030204" pitchFamily="34" charset="0"/>
              </a:rPr>
              <a:t> مميزاته : مجاني يتوافر منه نسخ لجميع أنظمة التشغيل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Windows-Linux-MAC</a:t>
            </a:r>
            <a:r>
              <a:rPr lang="ar-EG" sz="1600" b="1" dirty="0" smtClean="0">
                <a:latin typeface="Calibri" panose="020F0502020204030204" pitchFamily="34" charset="0"/>
                <a:ea typeface="Calibri" panose="020F0502020204030204" pitchFamily="34" charset="0"/>
              </a:rPr>
              <a:t>) مفتوح المصدر- سهولة الاستخدام - التصحيح التلقائي للأكواد البرمجية يتيح مجموعة كبيرة من الإضافات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Plugins</a:t>
            </a:r>
            <a:r>
              <a:rPr lang="ar-EG" sz="1600" b="1" dirty="0" smtClean="0">
                <a:latin typeface="Calibri" panose="020F0502020204030204" pitchFamily="34" charset="0"/>
                <a:ea typeface="Calibri" panose="020F0502020204030204" pitchFamily="34" charset="0"/>
              </a:rPr>
              <a:t> المجانية التي تساعد المبرمج في التطوير والتي يمكن تثبيتها بسهولة.</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p:txBody>
      </p:sp>
      <p:sp>
        <p:nvSpPr>
          <p:cNvPr id="84" name="TextBox 83"/>
          <p:cNvSpPr txBox="1"/>
          <p:nvPr/>
        </p:nvSpPr>
        <p:spPr>
          <a:xfrm>
            <a:off x="134365" y="570227"/>
            <a:ext cx="5484738" cy="561121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1600" b="1" dirty="0">
                <a:latin typeface="Calibri" panose="020F0502020204030204" pitchFamily="34" charset="0"/>
                <a:ea typeface="Calibri" panose="020F0502020204030204" pitchFamily="34" charset="0"/>
              </a:rPr>
              <a:t>وبالتالي يعد هذا البرنامج من أفضل أدوات التطوير للغة جافا، وقد تم إعداده باستخدام لغة جافا نفسها بواسطة شركة أوراكل صاحبة تلك اللغة ، ويمكن استخدام هذه الأداة لتطوير برامج بلغات برمجة أخرى غير الجافا مثل برامج </a:t>
            </a:r>
            <a:r>
              <a:rPr lang="en-US" sz="1600" b="1" dirty="0">
                <a:latin typeface="Calibri" panose="020F0502020204030204" pitchFamily="34" charset="0"/>
                <a:ea typeface="Calibri" panose="020F0502020204030204" pitchFamily="34" charset="0"/>
                <a:cs typeface="Arial" panose="020B0604020202020204" pitchFamily="34" charset="0"/>
              </a:rPr>
              <a:t>C++</a:t>
            </a:r>
            <a:r>
              <a:rPr lang="en-US" sz="1600" b="1" dirty="0">
                <a:latin typeface="Arial" panose="020B0604020202020204" pitchFamily="34" charset="0"/>
                <a:ea typeface="Calibri" panose="020F0502020204030204" pitchFamily="34" charset="0"/>
                <a:cs typeface="Arial" panose="020B0604020202020204" pitchFamily="34" charset="0"/>
              </a:rPr>
              <a:t> </a:t>
            </a:r>
            <a:r>
              <a:rPr lang="ar-EG" sz="1600" b="1" dirty="0">
                <a:latin typeface="Arial" panose="020B0604020202020204" pitchFamily="34" charset="0"/>
                <a:ea typeface="Calibri" panose="020F0502020204030204" pitchFamily="34" charset="0"/>
              </a:rPr>
              <a:t>، </a:t>
            </a:r>
            <a:r>
              <a:rPr lang="en-US" sz="1600" b="1" dirty="0">
                <a:latin typeface="Calibri" panose="020F0502020204030204" pitchFamily="34" charset="0"/>
                <a:ea typeface="Calibri" panose="020F0502020204030204" pitchFamily="34" charset="0"/>
                <a:cs typeface="Arial" panose="020B0604020202020204" pitchFamily="34" charset="0"/>
              </a:rPr>
              <a:t>PHP</a:t>
            </a:r>
            <a:r>
              <a:rPr lang="ar-EG" sz="1600" b="1" dirty="0">
                <a:latin typeface="Calibri" panose="020F0502020204030204" pitchFamily="34" charset="0"/>
                <a:ea typeface="Calibri" panose="020F0502020204030204" pitchFamily="34" charset="0"/>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a:solidFill>
                  <a:srgbClr val="C00000"/>
                </a:solidFill>
                <a:latin typeface="Calibri" panose="020F0502020204030204" pitchFamily="34" charset="0"/>
                <a:ea typeface="Calibri" panose="020F0502020204030204" pitchFamily="34" charset="0"/>
              </a:rPr>
              <a:t>برنامج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Eclipse</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يعتبر بيئة تطوير متكاملة ومجانية وتم بناؤه بلغة جافا، يحتوى محرر للنصوص البرمجية يستخدم لكتابة الاكواد وعمل المشاريع البرمجية في لغة جافا وغيرها من اللغات مثل </a:t>
            </a:r>
            <a:r>
              <a:rPr lang="en-US" sz="1600" b="1" dirty="0">
                <a:latin typeface="Calibri" panose="020F0502020204030204" pitchFamily="34" charset="0"/>
                <a:ea typeface="Calibri" panose="020F0502020204030204" pitchFamily="34" charset="0"/>
                <a:cs typeface="Arial" panose="020B0604020202020204" pitchFamily="34" charset="0"/>
              </a:rPr>
              <a:t>Ruby - Java Script - Python</a:t>
            </a:r>
            <a:r>
              <a:rPr lang="ar-EG" sz="1600" b="1" dirty="0">
                <a:latin typeface="Calibri" panose="020F0502020204030204" pitchFamily="34" charset="0"/>
                <a:ea typeface="Calibri" panose="020F0502020204030204" pitchFamily="34" charset="0"/>
              </a:rPr>
              <a:t> و غيرها العديد من اللغات مثل ++</a:t>
            </a:r>
            <a:r>
              <a:rPr lang="en-US" sz="1600" b="1" dirty="0">
                <a:latin typeface="Calibri" panose="020F0502020204030204" pitchFamily="34" charset="0"/>
                <a:ea typeface="Calibri" panose="020F0502020204030204" pitchFamily="34" charset="0"/>
                <a:cs typeface="Arial" panose="020B0604020202020204" pitchFamily="34" charset="0"/>
              </a:rPr>
              <a:t> C</a:t>
            </a:r>
            <a:r>
              <a:rPr lang="ar-EG" sz="1600" b="1" dirty="0">
                <a:latin typeface="Calibri" panose="020F0502020204030204" pitchFamily="34" charset="0"/>
                <a:ea typeface="Calibri" panose="020F0502020204030204" pitchFamily="34" charset="0"/>
              </a:rPr>
              <a:t>، </a:t>
            </a:r>
            <a:r>
              <a:rPr lang="en-US" sz="1600" b="1" dirty="0">
                <a:latin typeface="Calibri" panose="020F0502020204030204" pitchFamily="34" charset="0"/>
                <a:ea typeface="Calibri" panose="020F0502020204030204" pitchFamily="34" charset="0"/>
                <a:cs typeface="Arial" panose="020B0604020202020204" pitchFamily="34" charset="0"/>
              </a:rPr>
              <a:t>C</a:t>
            </a:r>
            <a:r>
              <a:rPr lang="en-US" sz="1600" b="1" dirty="0">
                <a:latin typeface="Arial" panose="020B0604020202020204" pitchFamily="34" charset="0"/>
                <a:ea typeface="Calibri" panose="020F0502020204030204" pitchFamily="34" charset="0"/>
                <a:cs typeface="Arial" panose="020B0604020202020204" pitchFamily="34" charset="0"/>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457200" algn="r" rtl="1">
              <a:lnSpc>
                <a:spcPct val="107000"/>
              </a:lnSpc>
              <a:spcAft>
                <a:spcPts val="800"/>
              </a:spcAft>
            </a:pPr>
            <a:r>
              <a:rPr lang="ar-EG" sz="1600" b="1" dirty="0">
                <a:latin typeface="Calibri" panose="020F0502020204030204" pitchFamily="34" charset="0"/>
                <a:ea typeface="Calibri" panose="020F0502020204030204" pitchFamily="34" charset="0"/>
              </a:rPr>
              <a:t>مميزاته : نفس مزايا </a:t>
            </a:r>
            <a:r>
              <a:rPr lang="en-US" sz="1600" b="1" dirty="0">
                <a:latin typeface="Calibri" panose="020F0502020204030204" pitchFamily="34" charset="0"/>
                <a:ea typeface="Calibri" panose="020F0502020204030204" pitchFamily="34" charset="0"/>
                <a:cs typeface="Arial" panose="020B0604020202020204" pitchFamily="34" charset="0"/>
              </a:rPr>
              <a:t>NetBeans</a:t>
            </a:r>
            <a:r>
              <a:rPr lang="ar-EG" sz="1600" b="1" dirty="0">
                <a:latin typeface="Calibri" panose="020F0502020204030204" pitchFamily="34" charset="0"/>
                <a:ea typeface="Calibri" panose="020F0502020204030204" pitchFamily="34" charset="0"/>
              </a:rPr>
              <a:t> السابق ذكرها ولكنها أخف وأسرع من أداة التطوير </a:t>
            </a:r>
            <a:r>
              <a:rPr lang="en-US" sz="1600" b="1" dirty="0">
                <a:latin typeface="Calibri" panose="020F0502020204030204" pitchFamily="34" charset="0"/>
                <a:ea typeface="Calibri" panose="020F0502020204030204" pitchFamily="34" charset="0"/>
                <a:cs typeface="Arial" panose="020B0604020202020204" pitchFamily="34" charset="0"/>
              </a:rPr>
              <a:t>NetBeans</a:t>
            </a:r>
            <a:r>
              <a:rPr lang="ar-EG" sz="1600" b="1" dirty="0">
                <a:latin typeface="Calibri" panose="020F0502020204030204" pitchFamily="34" charset="0"/>
                <a:ea typeface="Calibri" panose="020F0502020204030204" pitchFamily="34" charset="0"/>
              </a:rPr>
              <a:t> ، ويتضمن إمكانية لبرمجة </a:t>
            </a:r>
            <a:r>
              <a:rPr lang="en-US" sz="1600" b="1" dirty="0">
                <a:latin typeface="Calibri" panose="020F0502020204030204" pitchFamily="34" charset="0"/>
                <a:ea typeface="Calibri" panose="020F0502020204030204" pitchFamily="34" charset="0"/>
                <a:cs typeface="Arial" panose="020B0604020202020204" pitchFamily="34" charset="0"/>
              </a:rPr>
              <a:t>Android</a:t>
            </a:r>
            <a:r>
              <a:rPr lang="ar-EG" sz="1600" b="1" dirty="0">
                <a:latin typeface="Calibri" panose="020F0502020204030204" pitchFamily="34" charset="0"/>
                <a:ea typeface="Calibri" panose="020F0502020204030204" pitchFamily="34" charset="0"/>
              </a:rPr>
              <a: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a:solidFill>
                  <a:srgbClr val="C00000"/>
                </a:solidFill>
                <a:latin typeface="Calibri" panose="020F0502020204030204" pitchFamily="34" charset="0"/>
                <a:ea typeface="Calibri" panose="020F0502020204030204" pitchFamily="34" charset="0"/>
              </a:rPr>
              <a:t>برنامج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IntelliJ</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بيئة تطوير متكاملة يستخدم بشكل اساسي للـ </a:t>
            </a:r>
            <a:r>
              <a:rPr lang="en-US" sz="1600" b="1" dirty="0">
                <a:latin typeface="Calibri" panose="020F0502020204030204" pitchFamily="34" charset="0"/>
                <a:ea typeface="Calibri" panose="020F0502020204030204" pitchFamily="34" charset="0"/>
                <a:cs typeface="Arial" panose="020B0604020202020204" pitchFamily="34" charset="0"/>
              </a:rPr>
              <a:t>Android</a:t>
            </a:r>
            <a:r>
              <a:rPr lang="ar-EG" sz="1600" b="1" dirty="0">
                <a:latin typeface="Calibri" panose="020F0502020204030204" pitchFamily="34" charset="0"/>
                <a:ea typeface="Calibri" panose="020F0502020204030204" pitchFamily="34" charset="0"/>
              </a:rPr>
              <a:t> ويعتبر خياراً جيداً لاستخدامه في كتابه الأكواد البرمجية و عمل المشاريع بلغة الجافا ، مميزاته نفس المزايا السابق ذكرها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mj-lt"/>
              <a:buAutoNum type="arabicPeriod"/>
            </a:pPr>
            <a:r>
              <a:rPr lang="ar-EG" sz="1600" b="1" dirty="0">
                <a:solidFill>
                  <a:srgbClr val="C00000"/>
                </a:solidFill>
                <a:latin typeface="Calibri" panose="020F0502020204030204" pitchFamily="34" charset="0"/>
                <a:ea typeface="Calibri" panose="020F0502020204030204" pitchFamily="34" charset="0"/>
              </a:rPr>
              <a:t>برنامج </a:t>
            </a:r>
            <a:r>
              <a:rPr lang="en-US" sz="1600" b="1" dirty="0" err="1">
                <a:solidFill>
                  <a:srgbClr val="C00000"/>
                </a:solidFill>
                <a:latin typeface="Calibri" panose="020F0502020204030204" pitchFamily="34" charset="0"/>
                <a:ea typeface="Calibri" panose="020F0502020204030204" pitchFamily="34" charset="0"/>
                <a:cs typeface="Arial" panose="020B0604020202020204" pitchFamily="34" charset="0"/>
              </a:rPr>
              <a:t>BlueJ</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بيئة تطويريه متكاملة صممت لهدف تعليمي حيث يعتمد على استخدام الألوان بشكل خاص بهدف سهولة كتابة الأكواد خاصة بالنسبة للمبتدئين ، مميزاته نفس المزايا السابق ذكرها </a:t>
            </a:r>
            <a:r>
              <a:rPr lang="ar-EG" sz="1600" b="1" dirty="0" smtClean="0">
                <a:latin typeface="Calibri" panose="020F0502020204030204" pitchFamily="34" charset="0"/>
                <a:ea typeface="Calibri" panose="020F0502020204030204" pitchFamily="34" charset="0"/>
              </a:rPr>
              <a:t>.</a:t>
            </a:r>
          </a:p>
          <a:p>
            <a:pPr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وتتكون لغة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C00000"/>
                </a:solidFill>
                <a:latin typeface="Calibri" panose="020F0502020204030204" pitchFamily="34" charset="0"/>
                <a:ea typeface="Calibri" panose="020F0502020204030204" pitchFamily="34" charset="0"/>
              </a:rPr>
              <a:t> من :  مجموعة من الحزم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Packages</a:t>
            </a:r>
            <a:r>
              <a:rPr lang="ar-EG" sz="1600" b="1" dirty="0">
                <a:solidFill>
                  <a:srgbClr val="C00000"/>
                </a:solidFill>
                <a:latin typeface="Calibri" panose="020F0502020204030204" pitchFamily="34" charset="0"/>
                <a:ea typeface="Calibri" panose="020F0502020204030204" pitchFamily="34" charset="0"/>
              </a:rPr>
              <a:t> ، وتتكون الحزم من مجموعة من الكائنات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Objects</a:t>
            </a:r>
            <a:r>
              <a:rPr lang="ar-EG" sz="1600" b="1" dirty="0">
                <a:solidFill>
                  <a:srgbClr val="C00000"/>
                </a:solidFill>
                <a:latin typeface="Calibri" panose="020F0502020204030204" pitchFamily="34" charset="0"/>
                <a:ea typeface="Calibri" panose="020F0502020204030204" pitchFamily="34" charset="0"/>
              </a:rPr>
              <a:t> ، ويتكون الكائن من مجموعة من الدوال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Methods</a:t>
            </a:r>
            <a:r>
              <a:rPr lang="ar-EG" sz="1600" b="1" dirty="0">
                <a:solidFill>
                  <a:srgbClr val="C00000"/>
                </a:solidFill>
                <a:latin typeface="Calibri" panose="020F0502020204030204" pitchFamily="34" charset="0"/>
                <a:ea typeface="Calibri" panose="020F0502020204030204" pitchFamily="34" charset="0"/>
              </a:rPr>
              <a:t> وهذه الدوال هي أوامر </a:t>
            </a:r>
            <a:r>
              <a:rPr lang="en-US" sz="1600" b="1"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C00000"/>
                </a:solidFill>
                <a:latin typeface="Calibri" panose="020F0502020204030204" pitchFamily="34" charset="0"/>
                <a:ea typeface="Calibri" panose="020F0502020204030204" pitchFamily="34" charset="0"/>
              </a:rPr>
              <a:t> والتي تستخدم في كتابة البرنامج</a:t>
            </a:r>
            <a:r>
              <a:rPr lang="ar-EG" sz="1600" b="1" dirty="0" smtClean="0">
                <a:solidFill>
                  <a:srgbClr val="C00000"/>
                </a:solidFill>
                <a:latin typeface="Calibri" panose="020F0502020204030204" pitchFamily="34" charset="0"/>
                <a:ea typeface="Calibri" panose="020F0502020204030204" pitchFamily="34" charset="0"/>
              </a:rPr>
              <a: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p:txBody>
      </p:sp>
      <p:grpSp>
        <p:nvGrpSpPr>
          <p:cNvPr id="85" name="Group 84"/>
          <p:cNvGrpSpPr/>
          <p:nvPr/>
        </p:nvGrpSpPr>
        <p:grpSpPr>
          <a:xfrm>
            <a:off x="7075446" y="3066442"/>
            <a:ext cx="4463890" cy="115355"/>
            <a:chOff x="0" y="0"/>
            <a:chExt cx="6144491" cy="83127"/>
          </a:xfrm>
        </p:grpSpPr>
        <p:cxnSp>
          <p:nvCxnSpPr>
            <p:cNvPr id="86" name="Straight Connector 85"/>
            <p:cNvCxnSpPr/>
            <p:nvPr/>
          </p:nvCxnSpPr>
          <p:spPr>
            <a:xfrm flipH="1">
              <a:off x="0" y="0"/>
              <a:ext cx="6144491"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7" name="Straight Connector 86"/>
            <p:cNvCxnSpPr/>
            <p:nvPr/>
          </p:nvCxnSpPr>
          <p:spPr>
            <a:xfrm flipH="1">
              <a:off x="658091" y="83127"/>
              <a:ext cx="4939145" cy="0"/>
            </a:xfrm>
            <a:prstGeom prst="line">
              <a:avLst/>
            </a:prstGeom>
          </p:spPr>
          <p:style>
            <a:lnRef idx="3">
              <a:schemeClr val="accent4"/>
            </a:lnRef>
            <a:fillRef idx="0">
              <a:schemeClr val="accent4"/>
            </a:fillRef>
            <a:effectRef idx="2">
              <a:schemeClr val="accent4"/>
            </a:effectRef>
            <a:fontRef idx="minor">
              <a:schemeClr val="tx1"/>
            </a:fontRef>
          </p:style>
        </p:cxnSp>
      </p:grpSp>
      <p:sp>
        <p:nvSpPr>
          <p:cNvPr id="88" name="Striped Right Arrow 87">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9" name="Striped Right Arrow 88">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12413180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pic>
        <p:nvPicPr>
          <p:cNvPr id="82" name="Picture 81"/>
          <p:cNvPicPr/>
          <p:nvPr/>
        </p:nvPicPr>
        <p:blipFill>
          <a:blip r:embed="rId4"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4"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116724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b="1" dirty="0">
                <a:solidFill>
                  <a:srgbClr val="002060"/>
                </a:solidFill>
                <a:latin typeface="Calibri" panose="020F0502020204030204" pitchFamily="34" charset="0"/>
                <a:ea typeface="Calibri" panose="020F0502020204030204" pitchFamily="34" charset="0"/>
                <a:hlinkClick r:id="rId5" action="ppaction://hlinksldjump"/>
              </a:rPr>
              <a:t>استخدام برنامج </a:t>
            </a:r>
            <a:r>
              <a:rPr lang="en-US"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5" action="ppaction://hlinksldjump"/>
              </a:rPr>
              <a:t>NetBeans IDE</a:t>
            </a:r>
            <a:r>
              <a:rPr lang="ar-EG" b="1" dirty="0">
                <a:solidFill>
                  <a:srgbClr val="002060"/>
                </a:solidFill>
                <a:latin typeface="Calibri" panose="020F0502020204030204" pitchFamily="34" charset="0"/>
                <a:ea typeface="Calibri" panose="020F0502020204030204" pitchFamily="34" charset="0"/>
                <a:hlinkClick r:id="rId5" action="ppaction://hlinksldjump"/>
              </a:rPr>
              <a:t> :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b="1" u="sng" dirty="0">
                <a:solidFill>
                  <a:srgbClr val="C00000"/>
                </a:solidFill>
                <a:latin typeface="Calibri" panose="020F0502020204030204" pitchFamily="34" charset="0"/>
                <a:ea typeface="Calibri" panose="020F0502020204030204" pitchFamily="34" charset="0"/>
              </a:rPr>
              <a:t>فيديو طريقة الاستخدام :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pic>
        <p:nvPicPr>
          <p:cNvPr id="3" name="install_netbean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574940" y="1518085"/>
            <a:ext cx="5474820" cy="4046914"/>
          </a:xfrm>
          <a:prstGeom prst="rect">
            <a:avLst/>
          </a:prstGeom>
          <a:effectLst>
            <a:glow rad="139700">
              <a:schemeClr val="accent4">
                <a:satMod val="175000"/>
                <a:alpha val="40000"/>
              </a:schemeClr>
            </a:glow>
          </a:effectLst>
        </p:spPr>
      </p:pic>
      <p:sp>
        <p:nvSpPr>
          <p:cNvPr id="85" name="Rectangle 84"/>
          <p:cNvSpPr/>
          <p:nvPr/>
        </p:nvSpPr>
        <p:spPr>
          <a:xfrm>
            <a:off x="8245" y="-24004"/>
            <a:ext cx="6102096" cy="6858000"/>
          </a:xfrm>
          <a:prstGeom prst="rect">
            <a:avLst/>
          </a:prstGeom>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6" name="Picture 85">
            <a:hlinkClick r:id="" action="ppaction://hlinkshowjump?jump=firstslide"/>
          </p:cNvPr>
          <p:cNvPicPr/>
          <p:nvPr/>
        </p:nvPicPr>
        <p:blipFill>
          <a:blip r:embed="rId7">
            <a:lum bright="70000" contrast="-70000"/>
            <a:extLst>
              <a:ext uri="{BEBA8EAE-BF5A-486C-A8C5-ECC9F3942E4B}">
                <a14:imgProps xmlns:a14="http://schemas.microsoft.com/office/drawing/2010/main">
                  <a14:imgLayer r:embed="rId8">
                    <a14:imgEffect>
                      <a14:artisticPencilGrayscale/>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1089079" y="977585"/>
            <a:ext cx="3669794" cy="4271502"/>
          </a:xfrm>
          <a:prstGeom prst="rect">
            <a:avLst/>
          </a:prstGeom>
        </p:spPr>
      </p:pic>
      <p:sp>
        <p:nvSpPr>
          <p:cNvPr id="84" name="Striped Right Arrow 83">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21972113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6089904" y="0"/>
            <a:ext cx="610209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lnSpc>
                <a:spcPct val="107000"/>
              </a:lnSpc>
              <a:spcAft>
                <a:spcPts val="800"/>
              </a:spcAft>
            </a:pPr>
            <a:r>
              <a:rPr lang="ar-EG" sz="4000" b="1" dirty="0">
                <a:solidFill>
                  <a:srgbClr val="002060"/>
                </a:solidFill>
                <a:latin typeface="Calibri" panose="020F0502020204030204" pitchFamily="34" charset="0"/>
                <a:ea typeface="Calibri" panose="020F0502020204030204" pitchFamily="34" charset="0"/>
              </a:rPr>
              <a:t>الفصل الأول </a:t>
            </a:r>
            <a:endParaRPr lang="en-US" sz="1600" dirty="0" smtClean="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ar-EG" sz="4000" b="1" dirty="0">
                <a:solidFill>
                  <a:srgbClr val="002060"/>
                </a:solidFill>
                <a:latin typeface="Calibri" panose="020F0502020204030204" pitchFamily="34" charset="0"/>
                <a:ea typeface="Calibri" panose="020F0502020204030204" pitchFamily="34" charset="0"/>
              </a:rPr>
              <a:t>مقدمة إلى لغة الجافا </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7" name="Rectangle 6"/>
          <p:cNvSpPr/>
          <p:nvPr/>
        </p:nvSpPr>
        <p:spPr>
          <a:xfrm>
            <a:off x="0" y="-3455"/>
            <a:ext cx="6102096" cy="685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lnSpc>
                <a:spcPct val="107000"/>
              </a:lnSpc>
              <a:spcAft>
                <a:spcPts val="800"/>
              </a:spcAft>
            </a:pPr>
            <a:r>
              <a:rPr lang="ar-EG" sz="2400" b="1" u="sng" dirty="0">
                <a:solidFill>
                  <a:srgbClr val="002060"/>
                </a:solidFill>
                <a:latin typeface="Calibri" panose="020F0502020204030204" pitchFamily="34" charset="0"/>
                <a:ea typeface="Calibri" panose="020F0502020204030204" pitchFamily="34" charset="0"/>
              </a:rPr>
              <a:t>فهرس المحتويات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00150" lvl="2" indent="-285750" algn="r" rtl="1">
              <a:lnSpc>
                <a:spcPct val="107000"/>
              </a:lnSpc>
              <a:spcAft>
                <a:spcPts val="800"/>
              </a:spcAft>
              <a:buFont typeface="Wingdings" panose="05000000000000000000" pitchFamily="2" charset="2"/>
              <a:buChar char="§"/>
            </a:pPr>
            <a:r>
              <a:rPr lang="ar-EG" b="1" dirty="0">
                <a:solidFill>
                  <a:srgbClr val="002060"/>
                </a:solidFill>
                <a:latin typeface="Calibri" panose="020F0502020204030204" pitchFamily="34" charset="0"/>
                <a:ea typeface="Calibri" panose="020F0502020204030204" pitchFamily="34" charset="0"/>
                <a:hlinkClick r:id="rId2" action="ppaction://hlinksldjump"/>
              </a:rPr>
              <a:t>مقدمة</a:t>
            </a:r>
            <a:r>
              <a:rPr lang="ar-EG" b="1" dirty="0">
                <a:solidFill>
                  <a:srgbClr val="002060"/>
                </a:solidFill>
                <a:latin typeface="Calibri" panose="020F0502020204030204" pitchFamily="34" charset="0"/>
                <a:ea typeface="Calibri" panose="020F0502020204030204" pitchFamily="34" charset="0"/>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00150" lvl="2" indent="-285750" algn="r" rtl="1">
              <a:lnSpc>
                <a:spcPct val="107000"/>
              </a:lnSpc>
              <a:spcAft>
                <a:spcPts val="800"/>
              </a:spcAft>
              <a:buFont typeface="Wingdings" panose="05000000000000000000" pitchFamily="2" charset="2"/>
              <a:buChar char="§"/>
            </a:pPr>
            <a:r>
              <a:rPr lang="ar-EG" b="1" dirty="0">
                <a:solidFill>
                  <a:srgbClr val="002060"/>
                </a:solidFill>
                <a:latin typeface="Calibri" panose="020F0502020204030204" pitchFamily="34" charset="0"/>
                <a:ea typeface="Calibri" panose="020F0502020204030204" pitchFamily="34" charset="0"/>
                <a:hlinkClick r:id="rId3" action="ppaction://hlinksldjump"/>
              </a:rPr>
              <a:t>الفرق بين لغة </a:t>
            </a:r>
            <a:r>
              <a:rPr lang="en-US"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3" action="ppaction://hlinksldjump"/>
              </a:rPr>
              <a:t>Java </a:t>
            </a:r>
            <a:r>
              <a:rPr lang="ar-EG" b="1" dirty="0">
                <a:solidFill>
                  <a:srgbClr val="002060"/>
                </a:solidFill>
                <a:latin typeface="Calibri" panose="020F0502020204030204" pitchFamily="34" charset="0"/>
                <a:ea typeface="Calibri" panose="020F0502020204030204" pitchFamily="34" charset="0"/>
                <a:hlinkClick r:id="rId3" action="ppaction://hlinksldjump"/>
              </a:rPr>
              <a:t> و لغة </a:t>
            </a:r>
            <a:r>
              <a:rPr lang="en-US"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3" action="ppaction://hlinksldjump"/>
              </a:rPr>
              <a:t>JavaScript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00150" lvl="2" indent="-285750" algn="r" rtl="1">
              <a:lnSpc>
                <a:spcPct val="107000"/>
              </a:lnSpc>
              <a:spcAft>
                <a:spcPts val="800"/>
              </a:spcAft>
              <a:buFont typeface="Wingdings" panose="05000000000000000000" pitchFamily="2" charset="2"/>
              <a:buChar char="§"/>
            </a:pPr>
            <a:r>
              <a:rPr lang="ar-EG" b="1" dirty="0">
                <a:solidFill>
                  <a:srgbClr val="002060"/>
                </a:solidFill>
                <a:latin typeface="Calibri" panose="020F0502020204030204" pitchFamily="34" charset="0"/>
                <a:ea typeface="Calibri" panose="020F0502020204030204" pitchFamily="34" charset="0"/>
                <a:hlinkClick r:id="rId3" action="ppaction://hlinksldjump"/>
              </a:rPr>
              <a:t>أنواع برامج </a:t>
            </a:r>
            <a:r>
              <a:rPr lang="en-US"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3" action="ppaction://hlinksldjump"/>
              </a:rPr>
              <a:t>Java</a:t>
            </a:r>
            <a:r>
              <a:rPr lang="en-US" sz="1600" dirty="0" smtClean="0">
                <a:effectLst/>
                <a:latin typeface="Calibri" panose="020F0502020204030204" pitchFamily="34" charset="0"/>
                <a:ea typeface="Calibri" panose="020F0502020204030204" pitchFamily="34" charset="0"/>
                <a:cs typeface="Arial" panose="020B0604020202020204" pitchFamily="34" charset="0"/>
                <a:hlinkClick r:id="rId3" action="ppaction://hlinksldjump"/>
              </a:rPr>
              <a:t> </a:t>
            </a:r>
            <a:r>
              <a:rPr lang="en-US" sz="1600" dirty="0" smtClean="0">
                <a:effectLst/>
                <a:latin typeface="Arial" panose="020B0604020202020204" pitchFamily="34" charset="0"/>
                <a:ea typeface="Calibri" panose="020F0502020204030204" pitchFamily="34" charset="0"/>
                <a:cs typeface="Arial" panose="020B0604020202020204" pitchFamily="34" charset="0"/>
                <a:hlinkClick r:id="rId3" action="ppaction://hlinksldjump"/>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00150" lvl="2" indent="-285750" algn="r" rtl="1">
              <a:lnSpc>
                <a:spcPct val="107000"/>
              </a:lnSpc>
              <a:spcAft>
                <a:spcPts val="800"/>
              </a:spcAft>
              <a:buFont typeface="Wingdings" panose="05000000000000000000" pitchFamily="2" charset="2"/>
              <a:buChar char="§"/>
            </a:pPr>
            <a:r>
              <a:rPr lang="ar-EG" b="1" dirty="0">
                <a:solidFill>
                  <a:srgbClr val="002060"/>
                </a:solidFill>
                <a:latin typeface="Calibri" panose="020F0502020204030204" pitchFamily="34" charset="0"/>
                <a:ea typeface="Calibri" panose="020F0502020204030204" pitchFamily="34" charset="0"/>
                <a:hlinkClick r:id="rId4" action="ppaction://hlinksldjump"/>
              </a:rPr>
              <a:t>إصدارات لغة </a:t>
            </a:r>
            <a:r>
              <a:rPr lang="en-US"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4" action="ppaction://hlinksldjump"/>
              </a:rPr>
              <a:t>java</a:t>
            </a:r>
            <a:r>
              <a:rPr lang="en-US" b="1" dirty="0">
                <a:solidFill>
                  <a:srgbClr val="002060"/>
                </a:solidFill>
                <a:latin typeface="Arial" panose="020B0604020202020204" pitchFamily="34" charset="0"/>
                <a:ea typeface="Calibri" panose="020F0502020204030204" pitchFamily="34" charset="0"/>
                <a:cs typeface="Arial" panose="020B0604020202020204" pitchFamily="34" charset="0"/>
                <a:hlinkClick r:id="rId4" action="ppaction://hlinksldjump"/>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EG" sz="2000" b="1" dirty="0">
                <a:solidFill>
                  <a:srgbClr val="002060"/>
                </a:solidFill>
                <a:latin typeface="Calibri" panose="020F0502020204030204" pitchFamily="34" charset="0"/>
                <a:ea typeface="Calibri" panose="020F0502020204030204" pitchFamily="34" charset="0"/>
                <a:hlinkClick r:id="rId5" action="ppaction://hlinksldjump"/>
              </a:rPr>
              <a:t>مزايا لغة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5" action="ppaction://hlinksldjump"/>
              </a:rPr>
              <a:t>Java</a:t>
            </a:r>
            <a:r>
              <a:rPr lang="en-US" sz="2000" b="1" dirty="0" smtClean="0">
                <a:solidFill>
                  <a:srgbClr val="002060"/>
                </a:solidFill>
                <a:effectLst/>
                <a:latin typeface="Arial" panose="020B0604020202020204" pitchFamily="34" charset="0"/>
                <a:ea typeface="Calibri" panose="020F0502020204030204" pitchFamily="34" charset="0"/>
                <a:cs typeface="Arial" panose="020B0604020202020204" pitchFamily="34" charset="0"/>
                <a:hlinkClick r:id="rId5" action="ppaction://hlinksldjump"/>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SA" sz="2000" b="1" dirty="0">
                <a:solidFill>
                  <a:srgbClr val="002060"/>
                </a:solidFill>
                <a:latin typeface="Calibri" panose="020F0502020204030204" pitchFamily="34" charset="0"/>
                <a:ea typeface="Calibri" panose="020F0502020204030204" pitchFamily="34" charset="0"/>
                <a:hlinkClick r:id="rId6" action="ppaction://hlinksldjump"/>
              </a:rPr>
              <a:t>تقنيات تتعلق بلغة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6" action="ppaction://hlinksldjump"/>
              </a:rPr>
              <a:t>Java</a:t>
            </a:r>
            <a:r>
              <a:rPr lang="en-US" sz="2000" b="1" dirty="0" smtClean="0">
                <a:solidFill>
                  <a:srgbClr val="002060"/>
                </a:solidFill>
                <a:effectLst/>
                <a:latin typeface="Arial" panose="020B0604020202020204" pitchFamily="34" charset="0"/>
                <a:ea typeface="Calibri" panose="020F0502020204030204" pitchFamily="34" charset="0"/>
                <a:cs typeface="Arial" panose="020B0604020202020204" pitchFamily="34" charset="0"/>
                <a:hlinkClick r:id="rId6" action="ppaction://hlinksldjump"/>
              </a:rPr>
              <a:t> </a:t>
            </a:r>
            <a:endParaRPr lang="ar-EG" sz="2000" b="1" dirty="0" smtClean="0">
              <a:solidFill>
                <a:srgbClr val="002060"/>
              </a:solidFill>
              <a:effectLst/>
              <a:latin typeface="Arial" panose="020B060402020202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EG" sz="2000" b="1" dirty="0" smtClean="0">
                <a:solidFill>
                  <a:srgbClr val="002060"/>
                </a:solidFill>
                <a:latin typeface="Arial" panose="020B0604020202020204" pitchFamily="34" charset="0"/>
                <a:ea typeface="Calibri" panose="020F0502020204030204" pitchFamily="34" charset="0"/>
                <a:cs typeface="Arial" panose="020B0604020202020204" pitchFamily="34" charset="0"/>
                <a:hlinkClick r:id="rId7" action="ppaction://hlinksldjump"/>
              </a:rPr>
              <a:t>مواصفات لغة </a:t>
            </a:r>
            <a:r>
              <a:rPr lang="en-US" sz="2000" b="1" dirty="0" smtClean="0">
                <a:solidFill>
                  <a:srgbClr val="002060"/>
                </a:solidFill>
                <a:latin typeface="Arial" panose="020B0604020202020204" pitchFamily="34" charset="0"/>
                <a:ea typeface="Calibri" panose="020F0502020204030204" pitchFamily="34" charset="0"/>
                <a:cs typeface="Arial" panose="020B0604020202020204" pitchFamily="34" charset="0"/>
                <a:hlinkClick r:id="rId7" action="ppaction://hlinksldjump"/>
              </a:rPr>
              <a:t>Java</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EG" sz="2000" b="1" dirty="0">
                <a:solidFill>
                  <a:srgbClr val="002060"/>
                </a:solidFill>
                <a:latin typeface="Calibri" panose="020F0502020204030204" pitchFamily="34" charset="0"/>
                <a:ea typeface="Calibri" panose="020F0502020204030204" pitchFamily="34" charset="0"/>
                <a:hlinkClick r:id="rId8" action="ppaction://hlinksldjump"/>
              </a:rPr>
              <a:t>طرق كتابة برامج الجافا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EG" sz="2000" b="1" dirty="0">
                <a:solidFill>
                  <a:srgbClr val="002060"/>
                </a:solidFill>
                <a:latin typeface="Calibri" panose="020F0502020204030204" pitchFamily="34" charset="0"/>
                <a:ea typeface="Calibri" panose="020F0502020204030204" pitchFamily="34" charset="0"/>
                <a:hlinkClick r:id="rId9" action="ppaction://hlinksldjump"/>
              </a:rPr>
              <a:t>أشهر البرامج ( أداة التطوير)  التي يمكن استخدامها للبرمجة بلغة جافا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1257300" lvl="2" indent="-342900" algn="r" rtl="1">
              <a:lnSpc>
                <a:spcPct val="107000"/>
              </a:lnSpc>
              <a:spcAft>
                <a:spcPts val="800"/>
              </a:spcAft>
              <a:buFont typeface="Wingdings" panose="05000000000000000000" pitchFamily="2" charset="2"/>
              <a:buChar char="§"/>
            </a:pPr>
            <a:r>
              <a:rPr lang="ar-EG" sz="2000" b="1" dirty="0">
                <a:solidFill>
                  <a:srgbClr val="002060"/>
                </a:solidFill>
                <a:latin typeface="Calibri" panose="020F0502020204030204" pitchFamily="34" charset="0"/>
                <a:ea typeface="Calibri" panose="020F0502020204030204" pitchFamily="34" charset="0"/>
                <a:hlinkClick r:id="rId10" action="ppaction://hlinksldjump"/>
              </a:rPr>
              <a:t>استخدام برنامج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10" action="ppaction://hlinksldjump"/>
              </a:rPr>
              <a:t>NetBeans IDE</a:t>
            </a:r>
            <a:r>
              <a:rPr lang="en-US" sz="2000" b="1" dirty="0" smtClean="0">
                <a:solidFill>
                  <a:srgbClr val="002060"/>
                </a:solidFill>
                <a:effectLst/>
                <a:latin typeface="Arial" panose="020B0604020202020204" pitchFamily="34" charset="0"/>
                <a:ea typeface="Calibri" panose="020F0502020204030204" pitchFamily="34" charset="0"/>
                <a:cs typeface="Arial" panose="020B0604020202020204" pitchFamily="34" charset="0"/>
                <a:hlinkClick r:id="rId10" action="ppaction://hlinksldjump"/>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11"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11"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Tree>
    <p:extLst>
      <p:ext uri="{BB962C8B-B14F-4D97-AF65-F5344CB8AC3E}">
        <p14:creationId xmlns:p14="http://schemas.microsoft.com/office/powerpoint/2010/main" val="11416501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2445" y="6476"/>
            <a:ext cx="674787" cy="564389"/>
          </a:xfrm>
          <a:prstGeom prst="rect">
            <a:avLst/>
          </a:prstGeom>
        </p:spPr>
      </p:pic>
      <p:pic>
        <p:nvPicPr>
          <p:cNvPr id="83" name="Picture 82"/>
          <p:cNvPicPr/>
          <p:nvPr/>
        </p:nvPicPr>
        <p:blipFill>
          <a:blip r:embed="rId3" cstate="print">
            <a:extLst>
              <a:ext uri="{28A0092B-C50C-407E-A947-70E740481C1C}">
                <a14:useLocalDpi xmlns:a14="http://schemas.microsoft.com/office/drawing/2010/main" val="0"/>
              </a:ext>
            </a:extLst>
          </a:blip>
          <a:stretch>
            <a:fillRect/>
          </a:stretch>
        </p:blipFill>
        <p:spPr>
          <a:xfrm>
            <a:off x="11466439" y="-13992"/>
            <a:ext cx="623961" cy="506782"/>
          </a:xfrm>
          <a:prstGeom prst="rect">
            <a:avLst/>
          </a:prstGeom>
        </p:spPr>
      </p:pic>
      <p:sp>
        <p:nvSpPr>
          <p:cNvPr id="4" name="TextBox 3"/>
          <p:cNvSpPr txBox="1"/>
          <p:nvPr/>
        </p:nvSpPr>
        <p:spPr>
          <a:xfrm>
            <a:off x="6605662" y="438785"/>
            <a:ext cx="5484738" cy="610141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000" b="1" dirty="0">
                <a:solidFill>
                  <a:srgbClr val="002060"/>
                </a:solidFill>
                <a:latin typeface="Calibri" panose="020F0502020204030204" pitchFamily="34" charset="0"/>
                <a:ea typeface="Calibri" panose="020F0502020204030204" pitchFamily="34" charset="0"/>
                <a:hlinkClick r:id="rId4" action="ppaction://hlinksldjump"/>
              </a:rPr>
              <a:t>مقدمة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الجافا هى لغة برمجة أنتجت عام 1995 بواسطة شركة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Sun Microsystems</a:t>
            </a:r>
            <a:r>
              <a:rPr lang="ar-EG" sz="1600" b="1" dirty="0">
                <a:solidFill>
                  <a:srgbClr val="000000"/>
                </a:solidFill>
                <a:latin typeface="Calibri" panose="020F0502020204030204" pitchFamily="34" charset="0"/>
                <a:ea typeface="Calibri" panose="020F0502020204030204" pitchFamily="34" charset="0"/>
              </a:rPr>
              <a:t> من خلال كل من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Henry Milton</a:t>
            </a:r>
            <a:r>
              <a:rPr lang="ar-EG" sz="1600" b="1" dirty="0">
                <a:solidFill>
                  <a:srgbClr val="000000"/>
                </a:solidFill>
                <a:latin typeface="Calibri" panose="020F0502020204030204" pitchFamily="34" charset="0"/>
                <a:ea typeface="Calibri" panose="020F0502020204030204" pitchFamily="34" charset="0"/>
              </a:rPr>
              <a:t> ،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James Gosling</a:t>
            </a:r>
            <a:r>
              <a:rPr lang="ar-EG" sz="1600" b="1" dirty="0">
                <a:solidFill>
                  <a:srgbClr val="000000"/>
                </a:solidFill>
                <a:latin typeface="Calibri" panose="020F0502020204030204" pitchFamily="34" charset="0"/>
                <a:ea typeface="Calibri" panose="020F0502020204030204" pitchFamily="34" charset="0"/>
              </a:rPr>
              <a:t> و فريق عمل يضم آلاف الأشخاص بشركة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Sun</a:t>
            </a:r>
            <a:r>
              <a:rPr lang="ar-EG" sz="1600" b="1" dirty="0">
                <a:solidFill>
                  <a:srgbClr val="000000"/>
                </a:solidFill>
                <a:latin typeface="Calibri" panose="020F0502020204030204" pitchFamily="34" charset="0"/>
                <a:ea typeface="Calibri" panose="020F0502020204030204" pitchFamily="34" charset="0"/>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وسميت ب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بعد اجتماع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James Gosling</a:t>
            </a:r>
            <a:r>
              <a:rPr lang="ar-EG" sz="1600" b="1" dirty="0">
                <a:solidFill>
                  <a:srgbClr val="000000"/>
                </a:solidFill>
                <a:latin typeface="Calibri" panose="020F0502020204030204" pitchFamily="34" charset="0"/>
                <a:ea typeface="Calibri" panose="020F0502020204030204" pitchFamily="34" charset="0"/>
              </a:rPr>
              <a:t> مع فريق العمل فى أحد المقاهى فتوارد إلى أذهانهم اسم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وهى القهوة المشهورة فسميت بهذا الاسم ( شعار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هو فنجان القهوة ) . و ذلك بهدف تطوير برامج لأجهزة فك التشفير والأجهزة المحمولة ولكن أصبحت فيما بعد شائعا لبناء تطبيقات الويب و السيرفرات و سطح المكتب و الهواتف و الروبوتات وتعمل على جميع أنظمة التشغيل : </a:t>
            </a:r>
            <a:r>
              <a:rPr lang="en-US" sz="1600" b="1" dirty="0">
                <a:solidFill>
                  <a:srgbClr val="000000"/>
                </a:solidFill>
                <a:latin typeface="Calibri" panose="020F0502020204030204" pitchFamily="34" charset="0"/>
                <a:ea typeface="Calibri" panose="020F0502020204030204" pitchFamily="34" charset="0"/>
                <a:cs typeface="Arial" panose="020B0604020202020204" pitchFamily="34" charset="0"/>
              </a:rPr>
              <a:t>Windows , Android , Unix , Linux , Mac</a:t>
            </a:r>
            <a:r>
              <a:rPr lang="ar-EG" sz="1600" b="1" dirty="0">
                <a:solidFill>
                  <a:srgbClr val="000000"/>
                </a:solidFill>
                <a:latin typeface="Calibri" panose="020F0502020204030204" pitchFamily="34" charset="0"/>
                <a:ea typeface="Calibri" panose="020F0502020204030204" pitchFamily="34" charset="0"/>
              </a:rPr>
              <a:t> </a:t>
            </a:r>
            <a:r>
              <a:rPr lang="ar-EG" sz="1600" b="1" dirty="0" smtClean="0">
                <a:solidFill>
                  <a:srgbClr val="000000"/>
                </a:solidFill>
                <a:latin typeface="Calibri" panose="020F0502020204030204" pitchFamily="34" charset="0"/>
                <a:ea typeface="Calibri" panose="020F0502020204030204" pitchFamily="34" charset="0"/>
              </a:rPr>
              <a: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وتناسب لغة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تطبيقات الإنترنت فهى تمثل قلب برمجة صفحات الويب حيث تستخدم لإضافة المزايا الديناميكية لصفحات الويب مثل الرسوم المتحركة و أسعار البورصة الفورية وغيرها من المزايا الديناميكية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كما تتيح برامج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 </a:t>
            </a:r>
            <a:r>
              <a:rPr lang="ar-EG" sz="1600" b="1" dirty="0">
                <a:solidFill>
                  <a:srgbClr val="000000"/>
                </a:solidFill>
                <a:latin typeface="Calibri" panose="020F0502020204030204" pitchFamily="34" charset="0"/>
                <a:ea typeface="Calibri" panose="020F0502020204030204" pitchFamily="34" charset="0"/>
              </a:rPr>
              <a:t> كتابة برمجيات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Applets</a:t>
            </a:r>
            <a:r>
              <a:rPr lang="ar-EG" sz="1600" b="1" dirty="0">
                <a:solidFill>
                  <a:srgbClr val="000000"/>
                </a:solidFill>
                <a:latin typeface="Calibri" panose="020F0502020204030204" pitchFamily="34" charset="0"/>
                <a:ea typeface="Calibri" panose="020F0502020204030204" pitchFamily="34" charset="0"/>
              </a:rPr>
              <a:t> و هى تطبيقات صغيرة يمكن إرسالها من الخادم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server</a:t>
            </a:r>
            <a:r>
              <a:rPr lang="ar-EG" sz="1600" b="1" dirty="0">
                <a:solidFill>
                  <a:srgbClr val="000000"/>
                </a:solidFill>
                <a:latin typeface="Calibri" panose="020F0502020204030204" pitchFamily="34" charset="0"/>
                <a:ea typeface="Calibri" panose="020F0502020204030204" pitchFamily="34" charset="0"/>
              </a:rPr>
              <a:t> إلى برنامج مستعرض الإنترنت الذى يقوم بفك شفرتها و تنفيذها بواسطة ما يسمى بآلة جافا الافتراضية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JVM – Java Virtual Machine</a:t>
            </a:r>
            <a:r>
              <a:rPr lang="ar-EG" sz="1600" b="1" dirty="0">
                <a:solidFill>
                  <a:srgbClr val="000000"/>
                </a:solidFill>
                <a:latin typeface="Calibri" panose="020F0502020204030204" pitchFamily="34" charset="0"/>
                <a:ea typeface="Calibri" panose="020F0502020204030204" pitchFamily="34" charset="0"/>
              </a:rPr>
              <a:t> . و التى تكون مدمجة به أو تضاف إليه ، و ينبغى لآلة الجافا الافتراضية أن تكون متوافقة مع المنصة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platform</a:t>
            </a:r>
            <a:r>
              <a:rPr lang="ar-EG" sz="1600" b="1" dirty="0">
                <a:solidFill>
                  <a:srgbClr val="000000"/>
                </a:solidFill>
                <a:latin typeface="Calibri" panose="020F0502020204030204" pitchFamily="34" charset="0"/>
                <a:ea typeface="Calibri" panose="020F0502020204030204" pitchFamily="34" charset="0"/>
              </a:rPr>
              <a:t> التى تعمل عليها . أما برمجيات الجافا فيمكن تنفيذها على أى منصة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platform</a:t>
            </a:r>
            <a:r>
              <a:rPr lang="ar-EG" sz="1600" b="1" dirty="0">
                <a:solidFill>
                  <a:srgbClr val="000000"/>
                </a:solidFill>
                <a:latin typeface="Calibri" panose="020F0502020204030204" pitchFamily="34" charset="0"/>
                <a:ea typeface="Calibri" panose="020F0502020204030204" pitchFamily="34" charset="0"/>
              </a:rPr>
              <a:t> تحتوى على آلة الجافا الافتراضية ، سواء كانت ماكنتوش أو ويندوز او غيرهما و لذلك توصف لغة الجافا بأنها مستقلة عن المنصة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platform independent</a:t>
            </a:r>
            <a:r>
              <a:rPr lang="ar-EG" sz="1600" b="1" dirty="0">
                <a:solidFill>
                  <a:srgbClr val="000000"/>
                </a:solidFill>
                <a:latin typeface="Calibri" panose="020F0502020204030204" pitchFamily="34" charset="0"/>
                <a:ea typeface="Calibri" panose="020F0502020204030204" pitchFamily="34" charset="0"/>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p:txBody>
      </p:sp>
      <p:sp>
        <p:nvSpPr>
          <p:cNvPr id="84" name="TextBox 83"/>
          <p:cNvSpPr txBox="1"/>
          <p:nvPr/>
        </p:nvSpPr>
        <p:spPr>
          <a:xfrm>
            <a:off x="134365" y="448307"/>
            <a:ext cx="5484738" cy="581704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توفر آلة الجافا الافتراضية تدابير أمنية لحماية موارد و بيانات الحاسب الذى يستضيفها من احتمالات العبث والتخريب ، كما توفر معظم برامج التصفح شائعة الاستخدام الدعم للغة الجافا . وتعمل عديد من الشركات على إنتاج أدوات تطوير خاصة بلغة الجافا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وللتعرف على الطريقة التى طورت بها لغة الجافا فى أوائل التسعينات من القرن العشرين 1990 اخترعت 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لغة الجافا ، حيث أن الشركة كلفت أحد المهندسين بوضع برامج لتشغيل الأجهزة التطبيقية الذكية مثل التلفزيون التفاعلى باستخدام لغة </a:t>
            </a:r>
            <a:r>
              <a:rPr lang="en-US" sz="1600" b="1" dirty="0">
                <a:solidFill>
                  <a:srgbClr val="000000"/>
                </a:solidFill>
                <a:latin typeface="Calibri" panose="020F0502020204030204" pitchFamily="34" charset="0"/>
                <a:ea typeface="Calibri" panose="020F0502020204030204" pitchFamily="34" charset="0"/>
              </a:rPr>
              <a:t>C++</a:t>
            </a:r>
            <a:r>
              <a:rPr lang="ar-EG" sz="1600" b="1" dirty="0">
                <a:solidFill>
                  <a:srgbClr val="000000"/>
                </a:solidFill>
                <a:latin typeface="Calibri" panose="020F0502020204030204" pitchFamily="34" charset="0"/>
                <a:ea typeface="Calibri" panose="020F0502020204030204" pitchFamily="34" charset="0"/>
              </a:rPr>
              <a:t> وحينها وجد ذلك الشخص صعوبة فى التعامل مع هذه اللغة لذا قام هو و فريق العمل المساعد له بتطوير هذه اللغة فولدت لغة جديدة تتوافق مع احتياجاته فكانت لغة الجافا . و قد خططت 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فى تلك الفترة لإستغلال هذه اللغة الوليدة فى التلفزيون التفاعلى وحدث نوع من البطء فى مشروع التلفزيون التفاعلى ونتيجة لذلك فكرت 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فى إيقاف مشروع تطوير هذه اللغة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لكن حدث فى تلك الفترة إنتشار بسرعة مذهلة مع انتشار نظام </a:t>
            </a:r>
            <a:r>
              <a:rPr lang="en-US" sz="1600" b="1" dirty="0">
                <a:solidFill>
                  <a:srgbClr val="000000"/>
                </a:solidFill>
                <a:latin typeface="Calibri" panose="020F0502020204030204" pitchFamily="34" charset="0"/>
                <a:ea typeface="Calibri" panose="020F0502020204030204" pitchFamily="34" charset="0"/>
              </a:rPr>
              <a:t>Windows</a:t>
            </a:r>
            <a:r>
              <a:rPr lang="ar-EG" sz="1600" b="1" dirty="0">
                <a:solidFill>
                  <a:srgbClr val="000000"/>
                </a:solidFill>
                <a:latin typeface="Calibri" panose="020F0502020204030204" pitchFamily="34" charset="0"/>
                <a:ea typeface="Calibri" panose="020F0502020204030204" pitchFamily="34" charset="0"/>
              </a:rPr>
              <a:t> ، و حيث أن لغة الجافا التى أخترعت أصلا لبرمجة الأجهزة التطبيقية فيها من السمات ما يجعلها أكثر توافقا مع شبكة الانترنت فقد كان لها السبق و أضافت الكثير إلى الانترنت الذى كان قبلها مقصورا على تبادل البيانات . و لكن المطورين بشركة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ابتكروا طريقة تجعل برامج الجافا تعمل بسهولة فى صفحات الانترنت وغيروا الاسم الذى كان قد أطلقه عليه مبتكرها ليصبح </a:t>
            </a:r>
            <a:r>
              <a:rPr lang="en-US" sz="1600" b="1" dirty="0">
                <a:solidFill>
                  <a:srgbClr val="000000"/>
                </a:solidFill>
                <a:latin typeface="Calibri" panose="020F0502020204030204" pitchFamily="34" charset="0"/>
                <a:ea typeface="Calibri" panose="020F0502020204030204" pitchFamily="34" charset="0"/>
              </a:rPr>
              <a:t>Java</a:t>
            </a:r>
            <a:r>
              <a:rPr lang="ar-EG" sz="1600" b="1" dirty="0">
                <a:solidFill>
                  <a:srgbClr val="000000"/>
                </a:solidFill>
                <a:latin typeface="Calibri" panose="020F0502020204030204" pitchFamily="34" charset="0"/>
                <a:ea typeface="Calibri" panose="020F0502020204030204" pitchFamily="34" charset="0"/>
              </a:rPr>
              <a:t> و من هنا أصبحت الجافا مرتبطة فى شهرتها بالانترنت . حيث أن برنامج الجافا صغير يوضع فى صفحة من صفحات موقع على شبكة الانترنت يراه الملايين فى جميع أنحاء العالم فى نفس الوقت و قد كان هذا لا يتوفر إلا مع </a:t>
            </a:r>
            <a:r>
              <a:rPr lang="en-US" sz="1600" b="1" dirty="0">
                <a:solidFill>
                  <a:srgbClr val="000000"/>
                </a:solidFill>
                <a:latin typeface="Calibri" panose="020F0502020204030204" pitchFamily="34" charset="0"/>
                <a:ea typeface="Calibri" panose="020F0502020204030204" pitchFamily="34" charset="0"/>
              </a:rPr>
              <a:t>Java</a:t>
            </a:r>
            <a:r>
              <a:rPr lang="ar-EG" sz="1600" b="1" dirty="0">
                <a:solidFill>
                  <a:srgbClr val="000000"/>
                </a:solidFill>
                <a:latin typeface="Calibri" panose="020F0502020204030204" pitchFamily="34" charset="0"/>
                <a:ea typeface="Calibri" panose="020F0502020204030204" pitchFamily="34" charset="0"/>
              </a:rPr>
              <a:t> مما أعطاها شهرة واسعة . </a:t>
            </a:r>
            <a:endParaRPr lang="en-US" sz="1600" b="1" dirty="0">
              <a:solidFill>
                <a:srgbClr val="000000"/>
              </a:solidFill>
              <a:latin typeface="Calibri" panose="020F0502020204030204" pitchFamily="34" charset="0"/>
              <a:ea typeface="Calibri" panose="020F0502020204030204" pitchFamily="34" charset="0"/>
            </a:endParaRPr>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40969008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566950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لقد أكدت لغة </a:t>
            </a:r>
            <a:r>
              <a:rPr lang="en-US" sz="1600" b="1" dirty="0">
                <a:solidFill>
                  <a:srgbClr val="000000"/>
                </a:solidFill>
                <a:latin typeface="Calibri" panose="020F0502020204030204" pitchFamily="34" charset="0"/>
                <a:ea typeface="Calibri" panose="020F0502020204030204" pitchFamily="34" charset="0"/>
              </a:rPr>
              <a:t>Java</a:t>
            </a:r>
            <a:r>
              <a:rPr lang="ar-EG" sz="1600" b="1" dirty="0">
                <a:solidFill>
                  <a:srgbClr val="000000"/>
                </a:solidFill>
                <a:latin typeface="Calibri" panose="020F0502020204030204" pitchFamily="34" charset="0"/>
                <a:ea typeface="Calibri" panose="020F0502020204030204" pitchFamily="34" charset="0"/>
              </a:rPr>
              <a:t> نفسها فى المجال الذى طورت له أصلا فقد بدأ الآن التلفزيون التفاعلى فى الإنتشار و المشاهدة حسب الطلب و ليس هذا فقط بل انتشر ما هو أكثر فائدة لشركة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وهو الهاتف المحمول . حيث أن للغة الجافا دور كبير فى إعداد البرامج التى يعمل بها فى أجياله السابقة واللاحقة و لا نستغرب أن يحدث نوع من المنافسة بين شركة </a:t>
            </a:r>
            <a:r>
              <a:rPr lang="en-US" sz="1600" b="1" dirty="0">
                <a:solidFill>
                  <a:srgbClr val="000000"/>
                </a:solidFill>
                <a:latin typeface="Calibri" panose="020F0502020204030204" pitchFamily="34" charset="0"/>
                <a:ea typeface="Calibri" panose="020F0502020204030204" pitchFamily="34" charset="0"/>
              </a:rPr>
              <a:t>Microsoft</a:t>
            </a:r>
            <a:r>
              <a:rPr lang="ar-EG" sz="1600" b="1" dirty="0">
                <a:solidFill>
                  <a:srgbClr val="000000"/>
                </a:solidFill>
                <a:latin typeface="Calibri" panose="020F0502020204030204" pitchFamily="34" charset="0"/>
                <a:ea typeface="Calibri" panose="020F0502020204030204" pitchFamily="34" charset="0"/>
              </a:rPr>
              <a:t> و شركة </a:t>
            </a:r>
            <a:r>
              <a:rPr lang="en-US" sz="1600" b="1" dirty="0">
                <a:solidFill>
                  <a:srgbClr val="000000"/>
                </a:solidFill>
                <a:latin typeface="Calibri" panose="020F0502020204030204" pitchFamily="34" charset="0"/>
                <a:ea typeface="Calibri" panose="020F0502020204030204" pitchFamily="34" charset="0"/>
              </a:rPr>
              <a:t>Sun</a:t>
            </a:r>
            <a:r>
              <a:rPr lang="ar-EG" sz="1600" b="1" dirty="0">
                <a:solidFill>
                  <a:srgbClr val="000000"/>
                </a:solidFill>
                <a:latin typeface="Calibri" panose="020F0502020204030204" pitchFamily="34" charset="0"/>
                <a:ea typeface="Calibri" panose="020F0502020204030204" pitchFamily="34" charset="0"/>
              </a:rPr>
              <a:t> مما دفع </a:t>
            </a:r>
            <a:r>
              <a:rPr lang="en-US" sz="1600" b="1" dirty="0">
                <a:solidFill>
                  <a:srgbClr val="000000"/>
                </a:solidFill>
                <a:latin typeface="Calibri" panose="020F0502020204030204" pitchFamily="34" charset="0"/>
                <a:ea typeface="Calibri" panose="020F0502020204030204" pitchFamily="34" charset="0"/>
              </a:rPr>
              <a:t>Microsoft </a:t>
            </a:r>
            <a:r>
              <a:rPr lang="ar-EG" sz="1600" b="1" dirty="0">
                <a:solidFill>
                  <a:srgbClr val="000000"/>
                </a:solidFill>
                <a:latin typeface="Calibri" panose="020F0502020204030204" pitchFamily="34" charset="0"/>
                <a:ea typeface="Calibri" panose="020F0502020204030204" pitchFamily="34" charset="0"/>
              </a:rPr>
              <a:t> إلى حذف الآلة التخيلية للجافا </a:t>
            </a:r>
            <a:r>
              <a:rPr lang="en-US" sz="1600" b="1" dirty="0">
                <a:solidFill>
                  <a:srgbClr val="000000"/>
                </a:solidFill>
                <a:latin typeface="Calibri" panose="020F0502020204030204" pitchFamily="34" charset="0"/>
                <a:ea typeface="Calibri" panose="020F0502020204030204" pitchFamily="34" charset="0"/>
              </a:rPr>
              <a:t>JVM – Java Virtual Machine</a:t>
            </a:r>
            <a:r>
              <a:rPr lang="ar-EG" sz="1600" b="1" dirty="0">
                <a:solidFill>
                  <a:srgbClr val="000000"/>
                </a:solidFill>
                <a:latin typeface="Calibri" panose="020F0502020204030204" pitchFamily="34" charset="0"/>
                <a:ea typeface="Calibri" panose="020F0502020204030204" pitchFamily="34" charset="0"/>
              </a:rPr>
              <a:t> من الإصدارة الأولى </a:t>
            </a:r>
            <a:r>
              <a:rPr lang="en-US" sz="1600" b="1" dirty="0">
                <a:solidFill>
                  <a:srgbClr val="000000"/>
                </a:solidFill>
                <a:latin typeface="Calibri" panose="020F0502020204030204" pitchFamily="34" charset="0"/>
                <a:ea typeface="Calibri" panose="020F0502020204030204" pitchFamily="34" charset="0"/>
              </a:rPr>
              <a:t>Windows XP</a:t>
            </a:r>
            <a:r>
              <a:rPr lang="ar-EG" sz="1600" b="1" dirty="0">
                <a:solidFill>
                  <a:srgbClr val="000000"/>
                </a:solidFill>
                <a:latin typeface="Calibri" panose="020F0502020204030204" pitchFamily="34" charset="0"/>
                <a:ea typeface="Calibri" panose="020F0502020204030204" pitchFamily="34" charset="0"/>
              </a:rPr>
              <a:t> .  و هذه الآلة الإفتراضية مسئولة عن عرض برامج </a:t>
            </a:r>
            <a:r>
              <a:rPr lang="en-US" sz="1600" b="1" dirty="0">
                <a:solidFill>
                  <a:srgbClr val="000000"/>
                </a:solidFill>
                <a:latin typeface="Calibri" panose="020F0502020204030204" pitchFamily="34" charset="0"/>
                <a:ea typeface="Calibri" panose="020F0502020204030204" pitchFamily="34" charset="0"/>
              </a:rPr>
              <a:t>Java</a:t>
            </a:r>
            <a:r>
              <a:rPr lang="ar-EG" sz="1600" b="1" dirty="0">
                <a:solidFill>
                  <a:srgbClr val="000000"/>
                </a:solidFill>
                <a:latin typeface="Calibri" panose="020F0502020204030204" pitchFamily="34" charset="0"/>
                <a:ea typeface="Calibri" panose="020F0502020204030204" pitchFamily="34" charset="0"/>
              </a:rPr>
              <a:t> على الانترنت و لكن </a:t>
            </a:r>
            <a:r>
              <a:rPr lang="en-US" sz="1600" b="1" dirty="0">
                <a:solidFill>
                  <a:srgbClr val="000000"/>
                </a:solidFill>
                <a:latin typeface="Calibri" panose="020F0502020204030204" pitchFamily="34" charset="0"/>
                <a:ea typeface="Calibri" panose="020F0502020204030204" pitchFamily="34" charset="0"/>
              </a:rPr>
              <a:t>Microsoft</a:t>
            </a:r>
            <a:r>
              <a:rPr lang="ar-EG" sz="1600" b="1" dirty="0">
                <a:solidFill>
                  <a:srgbClr val="000000"/>
                </a:solidFill>
                <a:latin typeface="Calibri" panose="020F0502020204030204" pitchFamily="34" charset="0"/>
                <a:ea typeface="Calibri" panose="020F0502020204030204" pitchFamily="34" charset="0"/>
              </a:rPr>
              <a:t> تراجعت أمام طلب ملايين المستخدمين حول العالم فوضعتها مرة ثانية فى الإصدارات اللاحقة و قد كانت قضية مشهورة . و قد ساهم فى شهرة الجافا أيضا برامجها التفاعلية التى تصلح لمعظم المناهج التعليمية فى جميع مراحل التعليم و بالتالى فإن لها دورا كبيرا فى التعليم الإلكترونى و التعليم عن بعد و الفصول الإفتراضية .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تعد لغة الجافا من اللغات متعددة الأغراض ومتعددة المنصات تصلح لعدد كبير من التطبيقات . و مترجم جافا يقوم بإنتاج ملفات فى شكل </a:t>
            </a:r>
            <a:r>
              <a:rPr lang="en-US" sz="1600" b="1" dirty="0">
                <a:solidFill>
                  <a:srgbClr val="000000"/>
                </a:solidFill>
                <a:latin typeface="Calibri" panose="020F0502020204030204" pitchFamily="34" charset="0"/>
                <a:ea typeface="Calibri" panose="020F0502020204030204" pitchFamily="34" charset="0"/>
              </a:rPr>
              <a:t>byte code</a:t>
            </a:r>
            <a:r>
              <a:rPr lang="ar-EG" sz="1600" b="1" dirty="0">
                <a:solidFill>
                  <a:srgbClr val="000000"/>
                </a:solidFill>
                <a:latin typeface="Calibri" panose="020F0502020204030204" pitchFamily="34" charset="0"/>
                <a:ea typeface="Calibri" panose="020F0502020204030204" pitchFamily="34" charset="0"/>
              </a:rPr>
              <a:t> وهو يختلف عن الملفات التنفيذية الأخرى التى تنتج عن لغات البرمجة الأخرى مثل </a:t>
            </a:r>
            <a:r>
              <a:rPr lang="en-US" sz="1600" b="1" dirty="0">
                <a:solidFill>
                  <a:srgbClr val="000000"/>
                </a:solidFill>
                <a:latin typeface="Calibri" panose="020F0502020204030204" pitchFamily="34" charset="0"/>
                <a:ea typeface="Calibri" panose="020F0502020204030204" pitchFamily="34" charset="0"/>
              </a:rPr>
              <a:t>C</a:t>
            </a:r>
            <a:r>
              <a:rPr lang="ar-EG" sz="1600" b="1" dirty="0">
                <a:solidFill>
                  <a:srgbClr val="000000"/>
                </a:solidFill>
                <a:latin typeface="Calibri" panose="020F0502020204030204" pitchFamily="34" charset="0"/>
                <a:ea typeface="Calibri" panose="020F0502020204030204" pitchFamily="34" charset="0"/>
              </a:rPr>
              <a:t>. </a:t>
            </a:r>
            <a:endParaRPr lang="ar-EG" sz="1600" b="1" dirty="0" smtClean="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تحتاج البرامج المكتوبة بلغة الجافا إلى منصة فى أنظمة التشغيل المختلفة لتتمكن برامجها من العمل فى هذه الأنظمة و هذه المنصة تسمى آلة الجافا الإفتراضية </a:t>
            </a:r>
            <a:r>
              <a:rPr lang="en-US" sz="1600" b="1" dirty="0">
                <a:solidFill>
                  <a:srgbClr val="000000"/>
                </a:solidFill>
                <a:latin typeface="Calibri" panose="020F0502020204030204" pitchFamily="34" charset="0"/>
                <a:ea typeface="Calibri" panose="020F0502020204030204" pitchFamily="34" charset="0"/>
              </a:rPr>
              <a:t>Java Virtual Machine</a:t>
            </a:r>
            <a:r>
              <a:rPr lang="ar-EG" sz="1600" b="1" dirty="0">
                <a:solidFill>
                  <a:srgbClr val="000000"/>
                </a:solidFill>
                <a:latin typeface="Calibri" panose="020F0502020204030204" pitchFamily="34" charset="0"/>
                <a:ea typeface="Calibri" panose="020F0502020204030204" pitchFamily="34" charset="0"/>
              </a:rPr>
              <a:t> أو اختصارا </a:t>
            </a:r>
            <a:r>
              <a:rPr lang="en-US" sz="1600" b="1" dirty="0">
                <a:solidFill>
                  <a:srgbClr val="000000"/>
                </a:solidFill>
                <a:latin typeface="Calibri" panose="020F0502020204030204" pitchFamily="34" charset="0"/>
                <a:ea typeface="Calibri" panose="020F0502020204030204" pitchFamily="34" charset="0"/>
              </a:rPr>
              <a:t>JVM</a:t>
            </a:r>
            <a:r>
              <a:rPr lang="ar-EG" sz="1600" b="1" dirty="0">
                <a:solidFill>
                  <a:srgbClr val="000000"/>
                </a:solidFill>
                <a:latin typeface="Calibri" panose="020F0502020204030204" pitchFamily="34" charset="0"/>
                <a:ea typeface="Calibri" panose="020F0502020204030204" pitchFamily="34" charset="0"/>
              </a:rPr>
              <a:t>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تتوفر هذه المنصة فى عدد كبير من أنظمة التشغيل ، وقبل تشغيل برنامج الجافا لابد من التأكد من وجودها وكل نظام تشغيل يحتاج إلى آلة إفتراضية خاصة به . </a:t>
            </a:r>
            <a:endParaRPr lang="ar-EG" dirty="0"/>
          </a:p>
        </p:txBody>
      </p:sp>
      <p:sp>
        <p:nvSpPr>
          <p:cNvPr id="84" name="TextBox 83"/>
          <p:cNvSpPr txBox="1"/>
          <p:nvPr/>
        </p:nvSpPr>
        <p:spPr>
          <a:xfrm>
            <a:off x="134365" y="570227"/>
            <a:ext cx="5484738" cy="329320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r>
              <a:rPr lang="ar-EG" sz="1600" b="1" dirty="0">
                <a:solidFill>
                  <a:srgbClr val="000000"/>
                </a:solidFill>
                <a:latin typeface="Calibri" panose="020F0502020204030204" pitchFamily="34" charset="0"/>
                <a:ea typeface="Calibri" panose="020F0502020204030204" pitchFamily="34" charset="0"/>
              </a:rPr>
              <a:t>مثلا نظام تشغيل </a:t>
            </a:r>
            <a:r>
              <a:rPr lang="en-US" sz="1600" b="1" dirty="0">
                <a:solidFill>
                  <a:srgbClr val="000000"/>
                </a:solidFill>
                <a:latin typeface="Calibri" panose="020F0502020204030204" pitchFamily="34" charset="0"/>
                <a:ea typeface="Calibri" panose="020F0502020204030204" pitchFamily="34" charset="0"/>
              </a:rPr>
              <a:t>Windows 32 Bit</a:t>
            </a:r>
            <a:r>
              <a:rPr lang="ar-EG" sz="1600" b="1" dirty="0">
                <a:solidFill>
                  <a:srgbClr val="000000"/>
                </a:solidFill>
                <a:latin typeface="Calibri" panose="020F0502020204030204" pitchFamily="34" charset="0"/>
                <a:ea typeface="Calibri" panose="020F0502020204030204" pitchFamily="34" charset="0"/>
              </a:rPr>
              <a:t> يحتاج لآلة إفتراضية مخصصة </a:t>
            </a:r>
            <a:r>
              <a:rPr lang="en-US" sz="1600" b="1" dirty="0">
                <a:solidFill>
                  <a:srgbClr val="000000"/>
                </a:solidFill>
                <a:latin typeface="Calibri" panose="020F0502020204030204" pitchFamily="34" charset="0"/>
                <a:ea typeface="Calibri" panose="020F0502020204030204" pitchFamily="34" charset="0"/>
              </a:rPr>
              <a:t>Windows 32 Bit</a:t>
            </a:r>
            <a:r>
              <a:rPr lang="ar-EG" sz="1600" b="1" dirty="0">
                <a:solidFill>
                  <a:srgbClr val="000000"/>
                </a:solidFill>
                <a:latin typeface="Calibri" panose="020F0502020204030204" pitchFamily="34" charset="0"/>
                <a:ea typeface="Calibri" panose="020F0502020204030204" pitchFamily="34" charset="0"/>
              </a:rPr>
              <a:t> ، و  </a:t>
            </a:r>
            <a:r>
              <a:rPr lang="en-US" sz="1600" b="1" dirty="0">
                <a:solidFill>
                  <a:srgbClr val="000000"/>
                </a:solidFill>
                <a:latin typeface="Calibri" panose="020F0502020204030204" pitchFamily="34" charset="0"/>
                <a:ea typeface="Calibri" panose="020F0502020204030204" pitchFamily="34" charset="0"/>
              </a:rPr>
              <a:t>Windows 64 Bit</a:t>
            </a:r>
            <a:r>
              <a:rPr lang="ar-EG" sz="1600" b="1" dirty="0">
                <a:solidFill>
                  <a:srgbClr val="000000"/>
                </a:solidFill>
                <a:latin typeface="Calibri" panose="020F0502020204030204" pitchFamily="34" charset="0"/>
                <a:ea typeface="Calibri" panose="020F0502020204030204" pitchFamily="34" charset="0"/>
              </a:rPr>
              <a:t> يحتاج لآلة إفتراضية </a:t>
            </a:r>
            <a:r>
              <a:rPr lang="en-US" sz="1600" b="1" dirty="0">
                <a:solidFill>
                  <a:srgbClr val="000000"/>
                </a:solidFill>
                <a:latin typeface="Calibri" panose="020F0502020204030204" pitchFamily="34" charset="0"/>
                <a:ea typeface="Calibri" panose="020F0502020204030204" pitchFamily="34" charset="0"/>
              </a:rPr>
              <a:t>Windows 64 Bit</a:t>
            </a:r>
            <a:r>
              <a:rPr lang="ar-EG" sz="1600" b="1" dirty="0">
                <a:solidFill>
                  <a:srgbClr val="000000"/>
                </a:solidFill>
                <a:latin typeface="Calibri" panose="020F0502020204030204" pitchFamily="34" charset="0"/>
                <a:ea typeface="Calibri" panose="020F0502020204030204" pitchFamily="34" charset="0"/>
              </a:rPr>
              <a:t> . </a:t>
            </a:r>
            <a:endParaRPr lang="en-US" sz="1600" b="1" dirty="0">
              <a:solidFill>
                <a:srgbClr val="000000"/>
              </a:solidFill>
              <a:latin typeface="Calibri" panose="020F0502020204030204" pitchFamily="34" charset="0"/>
              <a:ea typeface="Calibri" panose="020F0502020204030204" pitchFamily="34" charset="0"/>
            </a:endParaRPr>
          </a:p>
          <a:p>
            <a:pPr algn="r" rtl="1"/>
            <a:r>
              <a:rPr lang="ar-EG" sz="1600" b="1" dirty="0">
                <a:solidFill>
                  <a:srgbClr val="000000"/>
                </a:solidFill>
                <a:latin typeface="Calibri" panose="020F0502020204030204" pitchFamily="34" charset="0"/>
                <a:ea typeface="Calibri" panose="020F0502020204030204" pitchFamily="34" charset="0"/>
              </a:rPr>
              <a:t>مثال : </a:t>
            </a:r>
            <a:endParaRPr lang="en-US" sz="1600" b="1" dirty="0">
              <a:solidFill>
                <a:srgbClr val="000000"/>
              </a:solidFill>
              <a:latin typeface="Calibri" panose="020F0502020204030204" pitchFamily="34" charset="0"/>
              <a:ea typeface="Calibri" panose="020F0502020204030204" pitchFamily="34" charset="0"/>
            </a:endParaRPr>
          </a:p>
          <a:p>
            <a:pPr algn="r" rtl="1"/>
            <a:r>
              <a:rPr lang="ar-EG" sz="1600" b="1" dirty="0">
                <a:solidFill>
                  <a:srgbClr val="000000"/>
                </a:solidFill>
                <a:latin typeface="Calibri" panose="020F0502020204030204" pitchFamily="34" charset="0"/>
                <a:ea typeface="Calibri" panose="020F0502020204030204" pitchFamily="34" charset="0"/>
              </a:rPr>
              <a:t>ملف تثبيت آلة جافا الإفتراضية لنظام </a:t>
            </a:r>
            <a:r>
              <a:rPr lang="en-US" sz="1600" b="1" dirty="0">
                <a:solidFill>
                  <a:srgbClr val="000000"/>
                </a:solidFill>
                <a:latin typeface="Calibri" panose="020F0502020204030204" pitchFamily="34" charset="0"/>
                <a:ea typeface="Calibri" panose="020F0502020204030204" pitchFamily="34" charset="0"/>
              </a:rPr>
              <a:t>Windows 64 Bit</a:t>
            </a:r>
            <a:r>
              <a:rPr lang="ar-EG" sz="1600" b="1" dirty="0">
                <a:solidFill>
                  <a:srgbClr val="000000"/>
                </a:solidFill>
                <a:latin typeface="Calibri" panose="020F0502020204030204" pitchFamily="34" charset="0"/>
                <a:ea typeface="Calibri" panose="020F0502020204030204" pitchFamily="34" charset="0"/>
              </a:rPr>
              <a:t> : هو </a:t>
            </a:r>
            <a:r>
              <a:rPr lang="en-US" sz="1600" b="1" dirty="0">
                <a:solidFill>
                  <a:srgbClr val="000000"/>
                </a:solidFill>
                <a:latin typeface="Calibri" panose="020F0502020204030204" pitchFamily="34" charset="0"/>
                <a:ea typeface="Calibri" panose="020F0502020204030204" pitchFamily="34" charset="0"/>
              </a:rPr>
              <a:t>jdk6ul6windowsx64.exe </a:t>
            </a:r>
            <a:r>
              <a:rPr lang="ar-EG" sz="1600" b="1" dirty="0">
                <a:solidFill>
                  <a:srgbClr val="000000"/>
                </a:solidFill>
                <a:latin typeface="Calibri" panose="020F0502020204030204" pitchFamily="34" charset="0"/>
                <a:ea typeface="Calibri" panose="020F0502020204030204" pitchFamily="34" charset="0"/>
              </a:rPr>
              <a:t>.</a:t>
            </a:r>
            <a:endParaRPr lang="en-US" sz="1600" b="1" dirty="0">
              <a:solidFill>
                <a:srgbClr val="000000"/>
              </a:solidFill>
              <a:latin typeface="Calibri" panose="020F0502020204030204" pitchFamily="34" charset="0"/>
              <a:ea typeface="Calibri" panose="020F0502020204030204" pitchFamily="34" charset="0"/>
            </a:endParaRPr>
          </a:p>
          <a:p>
            <a:pPr algn="r" rtl="1"/>
            <a:r>
              <a:rPr lang="ar-EG" sz="1600" b="1" dirty="0">
                <a:solidFill>
                  <a:srgbClr val="000000"/>
                </a:solidFill>
                <a:latin typeface="Calibri" panose="020F0502020204030204" pitchFamily="34" charset="0"/>
                <a:ea typeface="Calibri" panose="020F0502020204030204" pitchFamily="34" charset="0"/>
              </a:rPr>
              <a:t>و عند إنتاج برامج الجافا يمكن تشغيلها على أى نظام تشغيل مباشرة عند وجود الآلة الإفتراضية المناسبة . و لا يحتاج البرنامج لإعادة ترجمة حتى يعمل فى أنظمة غير النظام الذى تم تطوير البرنامج فيه . مثلا يمكن تطوير برنامج جافا فى بيئة </a:t>
            </a:r>
            <a:r>
              <a:rPr lang="en-US" sz="1600" b="1" dirty="0" err="1">
                <a:solidFill>
                  <a:srgbClr val="000000"/>
                </a:solidFill>
                <a:latin typeface="Calibri" panose="020F0502020204030204" pitchFamily="34" charset="0"/>
                <a:ea typeface="Calibri" panose="020F0502020204030204" pitchFamily="34" charset="0"/>
              </a:rPr>
              <a:t>linux</a:t>
            </a:r>
            <a:r>
              <a:rPr lang="ar-EG" sz="1600" b="1" dirty="0">
                <a:solidFill>
                  <a:srgbClr val="000000"/>
                </a:solidFill>
                <a:latin typeface="Calibri" panose="020F0502020204030204" pitchFamily="34" charset="0"/>
                <a:ea typeface="Calibri" panose="020F0502020204030204" pitchFamily="34" charset="0"/>
              </a:rPr>
              <a:t> لإنتاج برامج يتم نقلها و تشغيلها مباشرة فى </a:t>
            </a:r>
            <a:r>
              <a:rPr lang="en-US" sz="1600" b="1" dirty="0">
                <a:solidFill>
                  <a:srgbClr val="000000"/>
                </a:solidFill>
                <a:latin typeface="Calibri" panose="020F0502020204030204" pitchFamily="34" charset="0"/>
                <a:ea typeface="Calibri" panose="020F0502020204030204" pitchFamily="34" charset="0"/>
              </a:rPr>
              <a:t>Windows</a:t>
            </a:r>
            <a:r>
              <a:rPr lang="ar-EG" sz="1600" b="1" dirty="0">
                <a:solidFill>
                  <a:srgbClr val="000000"/>
                </a:solidFill>
                <a:latin typeface="Calibri" panose="020F0502020204030204" pitchFamily="34" charset="0"/>
                <a:ea typeface="Calibri" panose="020F0502020204030204" pitchFamily="34" charset="0"/>
              </a:rPr>
              <a:t> أو </a:t>
            </a:r>
            <a:r>
              <a:rPr lang="en-US" sz="1600" b="1" dirty="0">
                <a:solidFill>
                  <a:srgbClr val="000000"/>
                </a:solidFill>
                <a:latin typeface="Calibri" panose="020F0502020204030204" pitchFamily="34" charset="0"/>
                <a:ea typeface="Calibri" panose="020F0502020204030204" pitchFamily="34" charset="0"/>
              </a:rPr>
              <a:t>Macintosh</a:t>
            </a:r>
            <a:r>
              <a:rPr lang="ar-EG" sz="1600" b="1" dirty="0">
                <a:solidFill>
                  <a:srgbClr val="000000"/>
                </a:solidFill>
                <a:latin typeface="Calibri" panose="020F0502020204030204" pitchFamily="34" charset="0"/>
                <a:ea typeface="Calibri" panose="020F0502020204030204" pitchFamily="34" charset="0"/>
              </a:rPr>
              <a:t> ، و تختلف عنها لغة </a:t>
            </a:r>
            <a:r>
              <a:rPr lang="en-US" sz="1600" b="1" dirty="0">
                <a:solidFill>
                  <a:srgbClr val="000000"/>
                </a:solidFill>
                <a:latin typeface="Calibri" panose="020F0502020204030204" pitchFamily="34" charset="0"/>
                <a:ea typeface="Calibri" panose="020F0502020204030204" pitchFamily="34" charset="0"/>
              </a:rPr>
              <a:t>C</a:t>
            </a:r>
            <a:r>
              <a:rPr lang="ar-EG" sz="1600" b="1" dirty="0">
                <a:solidFill>
                  <a:srgbClr val="000000"/>
                </a:solidFill>
                <a:latin typeface="Calibri" panose="020F0502020204030204" pitchFamily="34" charset="0"/>
                <a:ea typeface="Calibri" panose="020F0502020204030204" pitchFamily="34" charset="0"/>
              </a:rPr>
              <a:t> فى أنها تحتاج لإعادة ترجمة البرامج مرة أخرى فى كل نظام تشغيل على حدة قبل تشغيل تلك البرامج . لكن برامج </a:t>
            </a:r>
            <a:r>
              <a:rPr lang="en-US" sz="1600" b="1" dirty="0">
                <a:solidFill>
                  <a:srgbClr val="000000"/>
                </a:solidFill>
                <a:latin typeface="Calibri" panose="020F0502020204030204" pitchFamily="34" charset="0"/>
                <a:ea typeface="Calibri" panose="020F0502020204030204" pitchFamily="34" charset="0"/>
              </a:rPr>
              <a:t>C</a:t>
            </a:r>
            <a:r>
              <a:rPr lang="ar-EG" sz="1600" b="1" dirty="0">
                <a:solidFill>
                  <a:srgbClr val="000000"/>
                </a:solidFill>
                <a:latin typeface="Calibri" panose="020F0502020204030204" pitchFamily="34" charset="0"/>
                <a:ea typeface="Calibri" panose="020F0502020204030204" pitchFamily="34" charset="0"/>
              </a:rPr>
              <a:t> لا تحتاج إلى آلة إفتراضية فى أنظمة التشغيل بل تتعامل مع نظام التشغيل مباشرة . </a:t>
            </a:r>
            <a:endParaRPr lang="en-US" sz="1600" b="1" dirty="0">
              <a:solidFill>
                <a:srgbClr val="000000"/>
              </a:solidFill>
              <a:latin typeface="Calibri" panose="020F0502020204030204" pitchFamily="34" charset="0"/>
              <a:ea typeface="Calibri" panose="020F0502020204030204" pitchFamily="34" charset="0"/>
            </a:endParaRPr>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3385159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581640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000" b="1" dirty="0">
                <a:solidFill>
                  <a:srgbClr val="002060"/>
                </a:solidFill>
                <a:latin typeface="Calibri" panose="020F0502020204030204" pitchFamily="34" charset="0"/>
                <a:ea typeface="Calibri" panose="020F0502020204030204" pitchFamily="34" charset="0"/>
                <a:hlinkClick r:id="rId3" action="ppaction://hlinksldjump"/>
              </a:rPr>
              <a:t>الفرق بين لغة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3" action="ppaction://hlinksldjump"/>
              </a:rPr>
              <a:t>Java</a:t>
            </a:r>
            <a:r>
              <a:rPr lang="ar-EG" sz="2000" b="1" dirty="0">
                <a:solidFill>
                  <a:srgbClr val="002060"/>
                </a:solidFill>
                <a:latin typeface="Calibri" panose="020F0502020204030204" pitchFamily="34" charset="0"/>
                <a:ea typeface="Calibri" panose="020F0502020204030204" pitchFamily="34" charset="0"/>
                <a:hlinkClick r:id="rId3" action="ppaction://hlinksldjump"/>
              </a:rPr>
              <a:t> و لغة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3" action="ppaction://hlinksldjump"/>
              </a:rPr>
              <a:t>JavaScript</a:t>
            </a:r>
            <a:r>
              <a:rPr lang="ar-EG" sz="2000" b="1" dirty="0">
                <a:solidFill>
                  <a:srgbClr val="002060"/>
                </a:solidFill>
                <a:latin typeface="Calibri" panose="020F0502020204030204" pitchFamily="34" charset="0"/>
                <a:ea typeface="Calibri" panose="020F0502020204030204" pitchFamily="34" charset="0"/>
                <a:hlinkClick r:id="rId3" action="ppaction://hlinksldjump"/>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على الرغم من تشابه الأسماء و الذى يؤدى إلى خلط كثير من المبتدئين بين هاتين اللغتين إلا أن لغة</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من إنتاج شركة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 Sun</a:t>
            </a:r>
            <a:r>
              <a:rPr lang="ar-EG" sz="1600" b="1" dirty="0">
                <a:solidFill>
                  <a:srgbClr val="000000"/>
                </a:solidFill>
                <a:latin typeface="Calibri" panose="020F0502020204030204" pitchFamily="34" charset="0"/>
                <a:ea typeface="Calibri" panose="020F0502020204030204" pitchFamily="34" charset="0"/>
              </a:rPr>
              <a:t> تختلف إختلاف كبير عن لغة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JavaScript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 من إنتاج شركتى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Netscape , Sun microsystems</a:t>
            </a:r>
            <a:r>
              <a:rPr lang="ar-EG" sz="1600" b="1" dirty="0">
                <a:solidFill>
                  <a:srgbClr val="000000"/>
                </a:solidFill>
                <a:latin typeface="Calibri" panose="020F0502020204030204" pitchFamily="34" charset="0"/>
                <a:ea typeface="Calibri" panose="020F0502020204030204" pitchFamily="34" charset="0"/>
              </a:rPr>
              <a:t> و التى سميت الجافا سكريبت لسبب </a:t>
            </a:r>
            <a:r>
              <a:rPr lang="ar-EG" sz="1600" b="1" dirty="0" smtClean="0">
                <a:solidFill>
                  <a:srgbClr val="000000"/>
                </a:solidFill>
                <a:latin typeface="Calibri" panose="020F0502020204030204" pitchFamily="34" charset="0"/>
                <a:ea typeface="Calibri" panose="020F0502020204030204" pitchFamily="34" charset="0"/>
              </a:rPr>
              <a:t>تجارى</a:t>
            </a:r>
            <a:r>
              <a:rPr lang="ar-EG" sz="1200" dirty="0">
                <a:latin typeface="Calibri" panose="020F0502020204030204" pitchFamily="34" charset="0"/>
                <a:ea typeface="Calibri" panose="020F0502020204030204" pitchFamily="34" charset="0"/>
                <a:cs typeface="Arial" panose="020B0604020202020204" pitchFamily="34" charset="0"/>
              </a:rPr>
              <a:t> </a:t>
            </a:r>
            <a:r>
              <a:rPr lang="ar-EG" sz="1600" b="1" dirty="0" smtClean="0">
                <a:solidFill>
                  <a:srgbClr val="000000"/>
                </a:solidFill>
                <a:latin typeface="Calibri" panose="020F0502020204030204" pitchFamily="34" charset="0"/>
                <a:ea typeface="Calibri" panose="020F0502020204030204" pitchFamily="34" charset="0"/>
              </a:rPr>
              <a:t>وتسويقى </a:t>
            </a:r>
            <a:r>
              <a:rPr lang="ar-EG" sz="1600" b="1" dirty="0">
                <a:solidFill>
                  <a:srgbClr val="000000"/>
                </a:solidFill>
                <a:latin typeface="Calibri" panose="020F0502020204030204" pitchFamily="34" charset="0"/>
                <a:ea typeface="Calibri" panose="020F0502020204030204" pitchFamily="34" charset="0"/>
              </a:rPr>
              <a:t>يتعلق بقوة و إنتشار لغة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0000"/>
                </a:solidFill>
                <a:latin typeface="Calibri" panose="020F0502020204030204" pitchFamily="34" charset="0"/>
                <a:ea typeface="Calibri" panose="020F0502020204030204" pitchFamily="34" charset="0"/>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فالجافا سكريبت لغة بسيطة جدا و تعد لغة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Client Side</a:t>
            </a:r>
            <a:r>
              <a:rPr lang="ar-EG" sz="1600" b="1" dirty="0">
                <a:solidFill>
                  <a:srgbClr val="000000"/>
                </a:solidFill>
                <a:latin typeface="Calibri" panose="020F0502020204030204" pitchFamily="34" charset="0"/>
                <a:ea typeface="Calibri" panose="020F0502020204030204" pitchFamily="34" charset="0"/>
              </a:rPr>
              <a:t> أى يتم تنفيذها داخل مستعرض الويب . فالكود يرسل من الخادم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Server</a:t>
            </a:r>
            <a:r>
              <a:rPr lang="ar-EG" sz="1600" b="1" dirty="0">
                <a:solidFill>
                  <a:srgbClr val="000000"/>
                </a:solidFill>
                <a:latin typeface="Calibri" panose="020F0502020204030204" pitchFamily="34" charset="0"/>
                <a:ea typeface="Calibri" panose="020F0502020204030204" pitchFamily="34" charset="0"/>
              </a:rPr>
              <a:t> بدون معالجة ويعالج على جهاز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Client</a:t>
            </a:r>
            <a:r>
              <a:rPr lang="ar-EG" sz="1600" b="1" dirty="0">
                <a:solidFill>
                  <a:srgbClr val="000000"/>
                </a:solidFill>
                <a:latin typeface="Calibri" panose="020F0502020204030204" pitchFamily="34" charset="0"/>
                <a:ea typeface="Calibri" panose="020F0502020204030204" pitchFamily="34" charset="0"/>
              </a:rPr>
              <a:t> حيث أن المفسر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interpreter</a:t>
            </a:r>
            <a:r>
              <a:rPr lang="en-US" sz="1600" b="1" dirty="0" smtClean="0">
                <a:solidFill>
                  <a:srgbClr val="000000"/>
                </a:solidFill>
                <a:effectLst/>
                <a:latin typeface="Arial" panose="020B0604020202020204" pitchFamily="34" charset="0"/>
                <a:ea typeface="Calibri" panose="020F0502020204030204" pitchFamily="34" charset="0"/>
                <a:cs typeface="Arial" panose="020B0604020202020204" pitchFamily="34" charset="0"/>
              </a:rPr>
              <a:t> </a:t>
            </a:r>
            <a:r>
              <a:rPr lang="ar-EG" sz="1600" b="1" dirty="0">
                <a:solidFill>
                  <a:srgbClr val="000000"/>
                </a:solidFill>
                <a:latin typeface="Arial" panose="020B0604020202020204" pitchFamily="34" charset="0"/>
                <a:ea typeface="Calibri" panose="020F0502020204030204" pitchFamily="34" charset="0"/>
              </a:rPr>
              <a:t>الذى ينفذ تعليماتها يكون مدمجا فى المتصفح . و هى قليلة الإستخدام لأنها تعتمد على المتصفح و إمكانياته ، و لا يمكن إستخدامها لإنتاج برامج ضخمة و تشبه لغة ترميز النص الفائق الديناميكية </a:t>
            </a:r>
            <a:r>
              <a:rPr lang="en-US" sz="1600" b="1" dirty="0" smtClean="0">
                <a:solidFill>
                  <a:srgbClr val="000000"/>
                </a:solidFill>
                <a:effectLst/>
                <a:latin typeface="Calibri" panose="020F0502020204030204" pitchFamily="34" charset="0"/>
                <a:ea typeface="Calibri" panose="020F0502020204030204" pitchFamily="34" charset="0"/>
                <a:cs typeface="Arial" panose="020B0604020202020204" pitchFamily="34" charset="0"/>
              </a:rPr>
              <a:t>DHTML – Dynamic Hyper Text Markup Language</a:t>
            </a:r>
            <a:r>
              <a:rPr lang="ar-EG" sz="1600" b="1" dirty="0">
                <a:solidFill>
                  <a:srgbClr val="000000"/>
                </a:solidFill>
                <a:latin typeface="Calibri" panose="020F0502020204030204" pitchFamily="34" charset="0"/>
                <a:ea typeface="Calibri" panose="020F0502020204030204" pitchFamily="34" charset="0"/>
              </a:rPr>
              <a:t> . </a:t>
            </a:r>
            <a:endParaRPr lang="ar-EG" sz="1600" b="1" dirty="0" smtClean="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تستخدم لغة الجافا سكريبت لصناعة شيئين : مؤثرات الجافا سكريبت ومؤثرات </a:t>
            </a:r>
            <a:r>
              <a:rPr lang="en-US" sz="1600" b="1" dirty="0">
                <a:solidFill>
                  <a:srgbClr val="000000"/>
                </a:solidFill>
                <a:latin typeface="Calibri" panose="020F0502020204030204" pitchFamily="34" charset="0"/>
                <a:ea typeface="Calibri" panose="020F0502020204030204" pitchFamily="34" charset="0"/>
              </a:rPr>
              <a:t>DHTML</a:t>
            </a:r>
            <a:r>
              <a:rPr lang="ar-EG" sz="1600" b="1" dirty="0">
                <a:solidFill>
                  <a:srgbClr val="000000"/>
                </a:solidFill>
                <a:latin typeface="Calibri" panose="020F0502020204030204" pitchFamily="34" charset="0"/>
                <a:ea typeface="Calibri" panose="020F0502020204030204" pitchFamily="34" charset="0"/>
              </a:rPr>
              <a:t> فالجافا سكريبت هى نصوص تعمل وحدها داخل الصفحة لإحداث التأثيرات مثل </a:t>
            </a:r>
            <a:r>
              <a:rPr lang="en-US" sz="1600" b="1" dirty="0">
                <a:solidFill>
                  <a:srgbClr val="000000"/>
                </a:solidFill>
                <a:latin typeface="Calibri" panose="020F0502020204030204" pitchFamily="34" charset="0"/>
                <a:ea typeface="Calibri" panose="020F0502020204030204" pitchFamily="34" charset="0"/>
              </a:rPr>
              <a:t>HTML</a:t>
            </a:r>
            <a:r>
              <a:rPr lang="ar-EG" sz="1600" b="1" dirty="0">
                <a:solidFill>
                  <a:srgbClr val="000000"/>
                </a:solidFill>
                <a:latin typeface="Calibri" panose="020F0502020204030204" pitchFamily="34" charset="0"/>
                <a:ea typeface="Calibri" panose="020F0502020204030204" pitchFamily="34" charset="0"/>
              </a:rPr>
              <a:t> . أما </a:t>
            </a:r>
            <a:r>
              <a:rPr lang="en-US" sz="1600" b="1" dirty="0">
                <a:solidFill>
                  <a:srgbClr val="000000"/>
                </a:solidFill>
                <a:latin typeface="Calibri" panose="020F0502020204030204" pitchFamily="34" charset="0"/>
                <a:ea typeface="Calibri" panose="020F0502020204030204" pitchFamily="34" charset="0"/>
              </a:rPr>
              <a:t>DHTML</a:t>
            </a:r>
            <a:r>
              <a:rPr lang="ar-EG" sz="1600" b="1" dirty="0">
                <a:solidFill>
                  <a:srgbClr val="000000"/>
                </a:solidFill>
                <a:latin typeface="Calibri" panose="020F0502020204030204" pitchFamily="34" charset="0"/>
                <a:ea typeface="Calibri" panose="020F0502020204030204" pitchFamily="34" charset="0"/>
              </a:rPr>
              <a:t> فهى تتفاعل مع المتصفح وتستخدم إمكانياته لإحداث التأثيرات مما يجعلها أقوى و أكثر تعقيدا وحجما و إن كانت لا تصل إلى قوة الجافا أبلت .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endParaRPr lang="ar-EG" sz="1600" b="1" dirty="0" smtClean="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4" name="TextBox 83"/>
          <p:cNvSpPr txBox="1"/>
          <p:nvPr/>
        </p:nvSpPr>
        <p:spPr>
          <a:xfrm>
            <a:off x="134365" y="570227"/>
            <a:ext cx="5484738" cy="527368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b="1" dirty="0">
                <a:solidFill>
                  <a:srgbClr val="000000"/>
                </a:solidFill>
                <a:latin typeface="Calibri" panose="020F0502020204030204" pitchFamily="34" charset="0"/>
                <a:ea typeface="Calibri" panose="020F0502020204030204" pitchFamily="34" charset="0"/>
                <a:hlinkClick r:id="rId3" action="ppaction://hlinksldjump"/>
              </a:rPr>
              <a:t>أنواع برامج </a:t>
            </a:r>
            <a:r>
              <a:rPr lang="en-US" b="1" dirty="0">
                <a:solidFill>
                  <a:srgbClr val="000000"/>
                </a:solidFill>
                <a:latin typeface="Calibri" panose="020F0502020204030204" pitchFamily="34" charset="0"/>
                <a:ea typeface="Calibri" panose="020F0502020204030204" pitchFamily="34" charset="0"/>
                <a:hlinkClick r:id="rId3" action="ppaction://hlinksldjump"/>
              </a:rPr>
              <a:t>Java </a:t>
            </a:r>
            <a:r>
              <a:rPr lang="ar-EG" b="1" dirty="0">
                <a:solidFill>
                  <a:srgbClr val="000000"/>
                </a:solidFill>
                <a:latin typeface="Calibri" panose="020F0502020204030204" pitchFamily="34" charset="0"/>
                <a:ea typeface="Calibri" panose="020F0502020204030204" pitchFamily="34" charset="0"/>
                <a:hlinkClick r:id="rId3" action="ppaction://hlinksldjump"/>
              </a:rPr>
              <a:t> : </a:t>
            </a:r>
            <a:endParaRPr lang="en-US"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الجافا هى لغة برمجة موجهة للكائنات </a:t>
            </a:r>
            <a:r>
              <a:rPr lang="en-US" sz="1600" b="1" dirty="0">
                <a:solidFill>
                  <a:srgbClr val="000000"/>
                </a:solidFill>
                <a:latin typeface="Calibri" panose="020F0502020204030204" pitchFamily="34" charset="0"/>
                <a:ea typeface="Calibri" panose="020F0502020204030204" pitchFamily="34" charset="0"/>
              </a:rPr>
              <a:t>Object Oriented Programming</a:t>
            </a:r>
            <a:r>
              <a:rPr lang="ar-EG" sz="1600" b="1" dirty="0">
                <a:solidFill>
                  <a:srgbClr val="000000"/>
                </a:solidFill>
                <a:latin typeface="Calibri" panose="020F0502020204030204" pitchFamily="34" charset="0"/>
                <a:ea typeface="Calibri" panose="020F0502020204030204" pitchFamily="34" charset="0"/>
              </a:rPr>
              <a:t> . ابتكرت لتشغيل الأجهزة التطبيقية الذكية و هى بالأصل تطوير للغة </a:t>
            </a:r>
            <a:r>
              <a:rPr lang="en-US" sz="1600" b="1" dirty="0">
                <a:solidFill>
                  <a:srgbClr val="000000"/>
                </a:solidFill>
                <a:latin typeface="Calibri" panose="020F0502020204030204" pitchFamily="34" charset="0"/>
                <a:ea typeface="Calibri" panose="020F0502020204030204" pitchFamily="34" charset="0"/>
              </a:rPr>
              <a:t>C++</a:t>
            </a:r>
            <a:r>
              <a:rPr lang="ar-EG" sz="1600" b="1" dirty="0">
                <a:solidFill>
                  <a:srgbClr val="000000"/>
                </a:solidFill>
                <a:latin typeface="Calibri" panose="020F0502020204030204" pitchFamily="34" charset="0"/>
                <a:ea typeface="Calibri" panose="020F0502020204030204" pitchFamily="34" charset="0"/>
              </a:rPr>
              <a:t> . و لا يوجد انواع للغة الجافا و إنما توجد عدة إصدارات للغة و هى : </a:t>
            </a:r>
            <a:endParaRPr lang="en-US" sz="1600" b="1" dirty="0">
              <a:solidFill>
                <a:srgbClr val="000000"/>
              </a:solidFill>
              <a:latin typeface="Calibri" panose="020F0502020204030204" pitchFamily="34" charset="0"/>
              <a:ea typeface="Calibri" panose="020F0502020204030204" pitchFamily="34" charset="0"/>
            </a:endParaRPr>
          </a:p>
          <a:p>
            <a:pPr lvl="0" indent="-342900" algn="r" rtl="1">
              <a:lnSpc>
                <a:spcPct val="107000"/>
              </a:lnSpc>
              <a:spcAft>
                <a:spcPts val="800"/>
              </a:spcAft>
              <a:buFont typeface="Arial" panose="020B0604020202020204" pitchFamily="34" charset="0"/>
              <a:buChar char="•"/>
            </a:pPr>
            <a:r>
              <a:rPr lang="ar-EG" b="1" u="sng" dirty="0">
                <a:solidFill>
                  <a:srgbClr val="C00000"/>
                </a:solidFill>
                <a:latin typeface="Calibri" panose="020F0502020204030204" pitchFamily="34" charset="0"/>
                <a:ea typeface="Calibri" panose="020F0502020204030204" pitchFamily="34" charset="0"/>
              </a:rPr>
              <a:t>النوع الأول يطلق عليها </a:t>
            </a:r>
            <a:r>
              <a:rPr lang="en-US" b="1" u="sng" dirty="0">
                <a:solidFill>
                  <a:srgbClr val="C00000"/>
                </a:solidFill>
                <a:latin typeface="Calibri" panose="020F0502020204030204" pitchFamily="34" charset="0"/>
                <a:ea typeface="Calibri" panose="020F0502020204030204" pitchFamily="34" charset="0"/>
              </a:rPr>
              <a:t>Applet</a:t>
            </a:r>
            <a:r>
              <a:rPr lang="ar-EG" b="1" u="sng" dirty="0">
                <a:solidFill>
                  <a:srgbClr val="C00000"/>
                </a:solidFill>
                <a:latin typeface="Calibri" panose="020F0502020204030204" pitchFamily="34" charset="0"/>
                <a:ea typeface="Calibri" panose="020F0502020204030204" pitchFamily="34" charset="0"/>
              </a:rPr>
              <a:t> : </a:t>
            </a:r>
            <a:endParaRPr lang="en-US" b="1" u="sng" dirty="0">
              <a:solidFill>
                <a:srgbClr val="C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هى برامج نستخدمها فى المتصفح و لا تخلو صفحة ويب منها ( ذلك النوع هو الأكثر إنتشارا و يمكن تحويله بسهولة إلى النوع الثانى </a:t>
            </a:r>
            <a:r>
              <a:rPr lang="en-US" sz="1600" b="1" dirty="0">
                <a:solidFill>
                  <a:srgbClr val="000000"/>
                </a:solidFill>
                <a:latin typeface="Calibri" panose="020F0502020204030204" pitchFamily="34" charset="0"/>
                <a:ea typeface="Calibri" panose="020F0502020204030204" pitchFamily="34" charset="0"/>
              </a:rPr>
              <a:t>Application</a:t>
            </a:r>
            <a:r>
              <a:rPr lang="ar-EG" sz="1600" b="1" dirty="0">
                <a:solidFill>
                  <a:srgbClr val="000000"/>
                </a:solidFill>
                <a:latin typeface="Calibri" panose="020F0502020204030204" pitchFamily="34" charset="0"/>
                <a:ea typeface="Calibri" panose="020F0502020204030204" pitchFamily="34" charset="0"/>
              </a:rPr>
              <a:t> ) ، و لغة الجافا هى المستخدمة لصناعة الجافا أبلت </a:t>
            </a:r>
            <a:r>
              <a:rPr lang="en-US" sz="1600" b="1" dirty="0">
                <a:solidFill>
                  <a:srgbClr val="000000"/>
                </a:solidFill>
                <a:latin typeface="Calibri" panose="020F0502020204030204" pitchFamily="34" charset="0"/>
                <a:ea typeface="Calibri" panose="020F0502020204030204" pitchFamily="34" charset="0"/>
              </a:rPr>
              <a:t>java applet</a:t>
            </a:r>
            <a:r>
              <a:rPr lang="ar-EG" sz="1600" b="1" dirty="0">
                <a:solidFill>
                  <a:srgbClr val="000000"/>
                </a:solidFill>
                <a:latin typeface="Calibri" panose="020F0502020204030204" pitchFamily="34" charset="0"/>
                <a:ea typeface="Calibri" panose="020F0502020204030204" pitchFamily="34" charset="0"/>
              </a:rPr>
              <a:t>  .</a:t>
            </a:r>
            <a:endParaRPr lang="en-US" sz="1600" b="1" dirty="0">
              <a:solidFill>
                <a:srgbClr val="000000"/>
              </a:solidFill>
              <a:latin typeface="Calibri" panose="020F0502020204030204" pitchFamily="34" charset="0"/>
              <a:ea typeface="Calibri" panose="020F0502020204030204" pitchFamily="34" charset="0"/>
            </a:endParaRPr>
          </a:p>
          <a:p>
            <a:pPr lvl="0" indent="-342900" algn="r" rtl="1">
              <a:lnSpc>
                <a:spcPct val="107000"/>
              </a:lnSpc>
              <a:spcAft>
                <a:spcPts val="800"/>
              </a:spcAft>
              <a:buFont typeface="Arial" panose="020B0604020202020204" pitchFamily="34" charset="0"/>
              <a:buChar char="•"/>
            </a:pPr>
            <a:r>
              <a:rPr lang="ar-EG" b="1" u="sng" dirty="0">
                <a:solidFill>
                  <a:srgbClr val="C00000"/>
                </a:solidFill>
                <a:latin typeface="Calibri" panose="020F0502020204030204" pitchFamily="34" charset="0"/>
                <a:ea typeface="Calibri" panose="020F0502020204030204" pitchFamily="34" charset="0"/>
              </a:rPr>
              <a:t>النوع الثانى يطلق عليها </a:t>
            </a:r>
            <a:r>
              <a:rPr lang="en-US" b="1" u="sng" dirty="0">
                <a:solidFill>
                  <a:srgbClr val="C00000"/>
                </a:solidFill>
                <a:latin typeface="Calibri" panose="020F0502020204030204" pitchFamily="34" charset="0"/>
                <a:ea typeface="Calibri" panose="020F0502020204030204" pitchFamily="34" charset="0"/>
              </a:rPr>
              <a:t>Application</a:t>
            </a:r>
            <a:r>
              <a:rPr lang="ar-EG" b="1" u="sng" dirty="0">
                <a:solidFill>
                  <a:srgbClr val="C00000"/>
                </a:solidFill>
                <a:latin typeface="Calibri" panose="020F0502020204030204" pitchFamily="34" charset="0"/>
                <a:ea typeface="Calibri" panose="020F0502020204030204" pitchFamily="34" charset="0"/>
              </a:rPr>
              <a:t> : </a:t>
            </a:r>
            <a:endParaRPr lang="en-US" b="1" u="sng" dirty="0">
              <a:solidFill>
                <a:srgbClr val="C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و هى برامج تعمل بدون الحاجة لمتصفح و تعمل مثل أى برامج أخرى . </a:t>
            </a:r>
            <a:endParaRPr lang="en-US" sz="1600" b="1" dirty="0">
              <a:solidFill>
                <a:srgbClr val="000000"/>
              </a:solidFill>
              <a:latin typeface="Calibri" panose="020F0502020204030204" pitchFamily="34" charset="0"/>
              <a:ea typeface="Calibri" panose="020F0502020204030204" pitchFamily="34" charset="0"/>
            </a:endParaRPr>
          </a:p>
          <a:p>
            <a:pPr algn="r" rtl="1">
              <a:lnSpc>
                <a:spcPct val="107000"/>
              </a:lnSpc>
              <a:spcAft>
                <a:spcPts val="800"/>
              </a:spcAft>
            </a:pPr>
            <a:r>
              <a:rPr lang="ar-EG" b="1" dirty="0">
                <a:solidFill>
                  <a:srgbClr val="C00000"/>
                </a:solidFill>
                <a:latin typeface="Calibri" panose="020F0502020204030204" pitchFamily="34" charset="0"/>
                <a:ea typeface="Calibri" panose="020F0502020204030204" pitchFamily="34" charset="0"/>
              </a:rPr>
              <a:t>ملحوظة : </a:t>
            </a:r>
            <a:endParaRPr lang="en-US" b="1" dirty="0">
              <a:solidFill>
                <a:srgbClr val="C00000"/>
              </a:solidFill>
              <a:latin typeface="Calibri" panose="020F0502020204030204" pitchFamily="34" charset="0"/>
              <a:ea typeface="Calibri" panose="020F0502020204030204" pitchFamily="34" charset="0"/>
            </a:endParaRPr>
          </a:p>
          <a:p>
            <a:pPr algn="r" rtl="1">
              <a:lnSpc>
                <a:spcPct val="107000"/>
              </a:lnSpc>
              <a:spcAft>
                <a:spcPts val="800"/>
              </a:spcAft>
            </a:pPr>
            <a:r>
              <a:rPr lang="ar-EG" sz="1600" b="1" dirty="0">
                <a:solidFill>
                  <a:srgbClr val="000000"/>
                </a:solidFill>
                <a:latin typeface="Calibri" panose="020F0502020204030204" pitchFamily="34" charset="0"/>
                <a:ea typeface="Calibri" panose="020F0502020204030204" pitchFamily="34" charset="0"/>
              </a:rPr>
              <a:t>لا يوجد فرق بين النوع الأول و الثانى من الناحية البرمجية فكلاهما يتبع نفس القواعد و لكن عند كتابة النوع الثانى يجب علينا إنشاء نوافذ وقوائم وغيره مما يزيد من حجم البرنامج . و لكن فى النوع الأول فإن ذلك متوفر لنا عن طريق المتصفح .</a:t>
            </a:r>
            <a:endParaRPr lang="en-US" sz="1600" b="1" dirty="0">
              <a:solidFill>
                <a:srgbClr val="000000"/>
              </a:solidFill>
              <a:latin typeface="Calibri" panose="020F0502020204030204" pitchFamily="34" charset="0"/>
              <a:ea typeface="Calibri" panose="020F0502020204030204" pitchFamily="34" charset="0"/>
            </a:endParaRPr>
          </a:p>
          <a:p>
            <a:pPr algn="r" rtl="1"/>
            <a:endParaRPr lang="ar-EG" dirty="0"/>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30717822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632012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000" b="1" dirty="0">
                <a:solidFill>
                  <a:srgbClr val="002060"/>
                </a:solidFill>
                <a:latin typeface="Calibri" panose="020F0502020204030204" pitchFamily="34" charset="0"/>
                <a:ea typeface="Calibri" panose="020F0502020204030204" pitchFamily="34" charset="0"/>
                <a:hlinkClick r:id="rId3" action="ppaction://hlinksldjump"/>
              </a:rPr>
              <a:t>إصدارات لغة </a:t>
            </a:r>
            <a:r>
              <a:rPr lang="en-US" sz="20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3" action="ppaction://hlinksldjump"/>
              </a:rPr>
              <a:t>java</a:t>
            </a:r>
            <a:r>
              <a:rPr lang="ar-EG" sz="2000" b="1" dirty="0">
                <a:solidFill>
                  <a:srgbClr val="002060"/>
                </a:solidFill>
                <a:latin typeface="Calibri" panose="020F0502020204030204" pitchFamily="34" charset="0"/>
                <a:ea typeface="Calibri" panose="020F0502020204030204" pitchFamily="34" charset="0"/>
                <a:hlinkClick r:id="rId3" action="ppaction://hlinksldjump"/>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002060"/>
                </a:solidFill>
                <a:latin typeface="Calibri" panose="020F0502020204030204" pitchFamily="34" charset="0"/>
                <a:ea typeface="Calibri" panose="020F0502020204030204" pitchFamily="34" charset="0"/>
              </a:rPr>
              <a:t>يوجد عدة إصدارات للغة </a:t>
            </a:r>
            <a:r>
              <a:rPr lang="en-US" sz="1600" b="1" dirty="0">
                <a:solidFill>
                  <a:srgbClr val="002060"/>
                </a:solidFill>
                <a:latin typeface="Calibri" panose="020F0502020204030204" pitchFamily="34" charset="0"/>
                <a:ea typeface="Calibri" panose="020F0502020204030204" pitchFamily="34" charset="0"/>
                <a:cs typeface="Arial" panose="020B0604020202020204" pitchFamily="34" charset="0"/>
              </a:rPr>
              <a:t>java</a:t>
            </a:r>
            <a:r>
              <a:rPr lang="ar-EG" sz="1600" b="1" dirty="0">
                <a:solidFill>
                  <a:srgbClr val="002060"/>
                </a:solidFill>
                <a:latin typeface="Calibri" panose="020F0502020204030204" pitchFamily="34" charset="0"/>
                <a:ea typeface="Calibri" panose="020F0502020204030204" pitchFamily="34" charset="0"/>
              </a:rPr>
              <a:t> و هى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q"/>
            </a:pPr>
            <a:r>
              <a:rPr lang="en-US" sz="1600" b="1" dirty="0" smtClean="0">
                <a:solidFill>
                  <a:srgbClr val="C00000"/>
                </a:solidFill>
                <a:latin typeface="Calibri" panose="020F0502020204030204" pitchFamily="34" charset="0"/>
                <a:ea typeface="Calibri" panose="020F0502020204030204" pitchFamily="34" charset="0"/>
                <a:cs typeface="Arial" panose="020B0604020202020204" pitchFamily="34" charset="0"/>
              </a:rPr>
              <a:t> J2SE</a:t>
            </a:r>
            <a:r>
              <a:rPr lang="en-US" sz="1600" b="1" dirty="0" smtClean="0">
                <a:solidFill>
                  <a:srgbClr val="C00000"/>
                </a:solidFill>
                <a:latin typeface="Arial" panose="020B0604020202020204" pitchFamily="34" charset="0"/>
                <a:ea typeface="Calibri" panose="020F0502020204030204" pitchFamily="34" charset="0"/>
                <a:cs typeface="Arial" panose="020B060402020202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a:t>
            </a:r>
            <a:r>
              <a:rPr lang="en-US" sz="1600" b="1" dirty="0">
                <a:solidFill>
                  <a:srgbClr val="C00000"/>
                </a:solidFill>
                <a:latin typeface="Arial" panose="020B0604020202020204" pitchFamily="34" charset="0"/>
                <a:ea typeface="Calibri" panose="020F0502020204030204" pitchFamily="34" charset="0"/>
                <a:cs typeface="Arial" panose="020B060402020202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J2ME</a:t>
            </a:r>
            <a:r>
              <a:rPr lang="en-US" sz="1600" b="1" dirty="0">
                <a:solidFill>
                  <a:srgbClr val="C00000"/>
                </a:solidFill>
                <a:latin typeface="Arial" panose="020B0604020202020204" pitchFamily="34" charset="0"/>
                <a:ea typeface="Calibri" panose="020F0502020204030204" pitchFamily="34" charset="0"/>
                <a:cs typeface="Arial" panose="020B0604020202020204" pitchFamily="34" charset="0"/>
              </a:rPr>
              <a:t> </a:t>
            </a:r>
            <a:r>
              <a:rPr lang="ar-EG" sz="1600" b="1" dirty="0">
                <a:latin typeface="Calibri" panose="020F0502020204030204" pitchFamily="34" charset="0"/>
                <a:ea typeface="Calibri" panose="020F0502020204030204" pitchFamily="34" charset="0"/>
              </a:rPr>
              <a:t>( تخص أجهزة الهاتف المحمول و الأجهزة اللاسكلية </a:t>
            </a:r>
            <a:r>
              <a:rPr lang="en-US" sz="1600" b="1" dirty="0">
                <a:latin typeface="Calibri" panose="020F0502020204030204" pitchFamily="34" charset="0"/>
                <a:ea typeface="Calibri" panose="020F0502020204030204" pitchFamily="34" charset="0"/>
                <a:cs typeface="Arial" panose="020B0604020202020204" pitchFamily="34" charset="0"/>
              </a:rPr>
              <a:t>Wireless Devices</a:t>
            </a:r>
            <a:r>
              <a:rPr lang="ar-EG" sz="1600" b="1" dirty="0">
                <a:latin typeface="Calibri" panose="020F0502020204030204" pitchFamily="34" charset="0"/>
                <a:ea typeface="Calibri" panose="020F0502020204030204" pitchFamily="34" charset="0"/>
              </a:rPr>
              <a:t> )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q"/>
            </a:pPr>
            <a:r>
              <a:rPr lang="ar-EG" sz="1600" b="1" dirty="0">
                <a:solidFill>
                  <a:srgbClr val="C00000"/>
                </a:solidFill>
                <a:latin typeface="Calibri" panose="020F0502020204030204" pitchFamily="34" charset="0"/>
                <a:ea typeface="Calibri" panose="020F0502020204030204" pitchFamily="34" charset="0"/>
              </a:rPr>
              <a:t>الإصدار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J2EE</a:t>
            </a:r>
            <a:r>
              <a:rPr lang="ar-EG" sz="1600" b="1" dirty="0">
                <a:solidFill>
                  <a:srgbClr val="C00000"/>
                </a:solidFill>
                <a:latin typeface="Calibri" panose="020F0502020204030204" pitchFamily="34" charset="0"/>
                <a:ea typeface="Calibri" panose="020F0502020204030204" pitchFamily="34" charset="0"/>
              </a:rPr>
              <a:t> هو اختصار </a:t>
            </a:r>
            <a:r>
              <a:rPr lang="en-US" sz="1600" b="1" dirty="0" smtClean="0">
                <a:solidFill>
                  <a:srgbClr val="C00000"/>
                </a:solidFill>
                <a:latin typeface="Calibri" panose="020F0502020204030204" pitchFamily="34" charset="0"/>
                <a:ea typeface="Calibri" panose="020F0502020204030204" pitchFamily="34" charset="0"/>
              </a:rPr>
              <a:t> </a:t>
            </a:r>
            <a:r>
              <a:rPr lang="en-US" sz="1600" b="1" dirty="0" smtClean="0">
                <a:solidFill>
                  <a:srgbClr val="C00000"/>
                </a:solidFill>
                <a:latin typeface="Calibri" panose="020F0502020204030204" pitchFamily="34" charset="0"/>
                <a:ea typeface="Calibri" panose="020F0502020204030204" pitchFamily="34" charset="0"/>
                <a:cs typeface="Arial" panose="020B0604020202020204" pitchFamily="34" charset="0"/>
              </a:rPr>
              <a:t>Java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2 Enterprise Edition</a:t>
            </a:r>
            <a:r>
              <a:rPr lang="en-US" sz="1600" b="1" dirty="0">
                <a:solidFill>
                  <a:srgbClr val="C00000"/>
                </a:solidFill>
                <a:latin typeface="Arial" panose="020B0604020202020204" pitchFamily="34" charset="0"/>
                <a:ea typeface="Calibri" panose="020F0502020204030204" pitchFamily="34" charset="0"/>
                <a:cs typeface="Arial" panose="020B0604020202020204" pitchFamily="34" charset="0"/>
              </a:rPr>
              <a:t> </a:t>
            </a:r>
            <a:r>
              <a:rPr lang="ar-EG" sz="1600" b="1" dirty="0">
                <a:latin typeface="Calibri" panose="020F0502020204030204" pitchFamily="34" charset="0"/>
                <a:ea typeface="Calibri" panose="020F0502020204030204" pitchFamily="34" charset="0"/>
              </a:rPr>
              <a:t>و هى تزودنا بالتطبيقات الكبيرة على مستوى الشركات الكبيرة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q"/>
            </a:pP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SE</a:t>
            </a:r>
            <a:r>
              <a:rPr lang="ar-EG" sz="1600" b="1" dirty="0">
                <a:solidFill>
                  <a:srgbClr val="C00000"/>
                </a:solidFill>
                <a:latin typeface="Calibri" panose="020F0502020204030204" pitchFamily="34" charset="0"/>
                <a:ea typeface="Calibri" panose="020F050202020403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 Java Standard Edition </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الإصدار القياسى من الجافا و هو الجزء الخاص ببرمجة برامج سطح المكتب ، وهو منصة حوسبة لتطوير ونشر التعليمات البرمجية المحمولة لبيانات سطح المكتب و الخادم و عمل التطبيقات و الأبلت العادية و هى الأساس و أول شئ يتم تعلمه . و كانت الجافا تعرف سابقا بكلمة </a:t>
            </a:r>
            <a:r>
              <a:rPr lang="en-US" sz="1600" b="1" dirty="0">
                <a:latin typeface="Calibri" panose="020F0502020204030204" pitchFamily="34" charset="0"/>
                <a:ea typeface="Calibri" panose="020F0502020204030204" pitchFamily="34" charset="0"/>
                <a:cs typeface="Arial" panose="020B0604020202020204" pitchFamily="34" charset="0"/>
              </a:rPr>
              <a:t>Java 2 platform</a:t>
            </a:r>
            <a:r>
              <a:rPr lang="ar-EG" sz="1600" b="1" dirty="0">
                <a:latin typeface="Calibri" panose="020F0502020204030204" pitchFamily="34" charset="0"/>
                <a:ea typeface="Calibri" panose="020F0502020204030204" pitchFamily="34" charset="0"/>
              </a:rPr>
              <a:t> و هو الإصدار القياسى </a:t>
            </a:r>
            <a:r>
              <a:rPr lang="en-US" sz="1600" b="1" dirty="0">
                <a:latin typeface="Calibri" panose="020F0502020204030204" pitchFamily="34" charset="0"/>
                <a:ea typeface="Calibri" panose="020F0502020204030204" pitchFamily="34" charset="0"/>
                <a:cs typeface="Arial" panose="020B0604020202020204" pitchFamily="34" charset="0"/>
              </a:rPr>
              <a:t>J2SE</a:t>
            </a:r>
            <a:r>
              <a:rPr lang="ar-EG" sz="1600" b="1" dirty="0">
                <a:latin typeface="Calibri" panose="020F0502020204030204" pitchFamily="34" charset="0"/>
                <a:ea typeface="Calibri" panose="020F0502020204030204" pitchFamily="34" charset="0"/>
              </a:rPr>
              <a:t> و تستخدم المنصة لغة برنامج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وهو جزء من عائلة منصات برنامج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EG" sz="1600" b="1" dirty="0">
                <a:latin typeface="Calibri" panose="020F0502020204030204" pitchFamily="34" charset="0"/>
                <a:ea typeface="Calibri" panose="020F0502020204030204" pitchFamily="34" charset="0"/>
              </a:rPr>
              <a:t> و هو الجزء الخاص ببرمجة برامج سطح المكتب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q"/>
            </a:pP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EE</a:t>
            </a:r>
            <a:r>
              <a:rPr lang="ar-EG" sz="1600" b="1" dirty="0">
                <a:solidFill>
                  <a:srgbClr val="C00000"/>
                </a:solidFill>
                <a:latin typeface="Calibri" panose="020F0502020204030204" pitchFamily="34" charset="0"/>
                <a:ea typeface="Calibri" panose="020F050202020403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 java enterprise edition </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يختلف عن الإصدار القياسى أنه خاص ببرمجة الأجهزة الخادمة و التطبيقات الموزعة و برمجة الويب و تطبيقات </a:t>
            </a:r>
            <a:r>
              <a:rPr lang="en-US" sz="1600" b="1" dirty="0">
                <a:latin typeface="Calibri" panose="020F0502020204030204" pitchFamily="34" charset="0"/>
                <a:ea typeface="Calibri" panose="020F0502020204030204" pitchFamily="34" charset="0"/>
                <a:cs typeface="Arial" panose="020B0604020202020204" pitchFamily="34" charset="0"/>
              </a:rPr>
              <a:t>enterprise java beans</a:t>
            </a:r>
            <a:r>
              <a:rPr lang="ar-EG" sz="1600" b="1" dirty="0">
                <a:latin typeface="Calibri" panose="020F0502020204030204" pitchFamily="34" charset="0"/>
                <a:ea typeface="Calibri" panose="020F0502020204030204" pitchFamily="34" charset="0"/>
              </a:rPr>
              <a:t> ، </a:t>
            </a:r>
            <a:r>
              <a:rPr lang="en-US" sz="1600" b="1" dirty="0">
                <a:latin typeface="Calibri" panose="020F0502020204030204" pitchFamily="34" charset="0"/>
                <a:ea typeface="Calibri" panose="020F0502020204030204" pitchFamily="34" charset="0"/>
                <a:cs typeface="Arial" panose="020B0604020202020204" pitchFamily="34" charset="0"/>
              </a:rPr>
              <a:t>servlet</a:t>
            </a:r>
            <a:r>
              <a:rPr lang="ar-EG" sz="1600" b="1" dirty="0">
                <a:latin typeface="Calibri" panose="020F0502020204030204" pitchFamily="34" charset="0"/>
                <a:ea typeface="Calibri" panose="020F0502020204030204" pitchFamily="34" charset="0"/>
              </a:rPr>
              <a:t> و هى للمشاريع الكبيرة </a:t>
            </a:r>
            <a:r>
              <a:rPr lang="en-US" sz="1600" b="1" dirty="0">
                <a:latin typeface="Calibri" panose="020F0502020204030204" pitchFamily="34" charset="0"/>
                <a:ea typeface="Calibri" panose="020F0502020204030204" pitchFamily="34" charset="0"/>
                <a:cs typeface="Arial" panose="020B0604020202020204" pitchFamily="34" charset="0"/>
              </a:rPr>
              <a:t>multi-tier enterprise</a:t>
            </a:r>
            <a:r>
              <a:rPr lang="ar-EG" sz="1600" b="1" dirty="0">
                <a:latin typeface="Calibri" panose="020F0502020204030204" pitchFamily="34" charset="0"/>
                <a:ea typeface="Calibri" panose="020F0502020204030204" pitchFamily="34" charset="0"/>
              </a:rPr>
              <a:t> ، كما توفر </a:t>
            </a:r>
            <a:r>
              <a:rPr lang="en-US" sz="1600" b="1" dirty="0">
                <a:latin typeface="Calibri" panose="020F0502020204030204" pitchFamily="34" charset="0"/>
                <a:ea typeface="Calibri" panose="020F0502020204030204" pitchFamily="34" charset="0"/>
                <a:cs typeface="Arial" panose="020B0604020202020204" pitchFamily="34" charset="0"/>
              </a:rPr>
              <a:t>java EE</a:t>
            </a:r>
            <a:r>
              <a:rPr lang="ar-EG" sz="1600" b="1" dirty="0">
                <a:latin typeface="Calibri" panose="020F0502020204030204" pitchFamily="34" charset="0"/>
                <a:ea typeface="Calibri" panose="020F0502020204030204" pitchFamily="34" charset="0"/>
              </a:rPr>
              <a:t> نظاما أساسيا للمطورين بميزات المؤسسة مثل الحوسبة و خدمات الويب و كانت تعرف مسبقا بالاسم </a:t>
            </a:r>
            <a:r>
              <a:rPr lang="en-US" sz="1600" b="1" dirty="0">
                <a:latin typeface="Calibri" panose="020F0502020204030204" pitchFamily="34" charset="0"/>
                <a:ea typeface="Calibri" panose="020F0502020204030204" pitchFamily="34" charset="0"/>
                <a:cs typeface="Arial" panose="020B0604020202020204" pitchFamily="34" charset="0"/>
              </a:rPr>
              <a:t>Java EE</a:t>
            </a:r>
            <a:r>
              <a:rPr lang="ar-EG" sz="1600" b="1" dirty="0">
                <a:latin typeface="Calibri" panose="020F0502020204030204" pitchFamily="34" charset="0"/>
                <a:ea typeface="Calibri" panose="020F0502020204030204" pitchFamily="34" charset="0"/>
              </a:rPr>
              <a:t> و تعرف حاليا بالاسم </a:t>
            </a:r>
            <a:r>
              <a:rPr lang="en-US" sz="1600" b="1" dirty="0" err="1">
                <a:latin typeface="Calibri" panose="020F0502020204030204" pitchFamily="34" charset="0"/>
                <a:ea typeface="Calibri" panose="020F0502020204030204" pitchFamily="34" charset="0"/>
                <a:cs typeface="Arial" panose="020B0604020202020204" pitchFamily="34" charset="0"/>
              </a:rPr>
              <a:t>JakartaEE</a:t>
            </a:r>
            <a:r>
              <a:rPr lang="ar-EG" sz="1600" b="1" dirty="0">
                <a:latin typeface="Calibri" panose="020F0502020204030204" pitchFamily="34" charset="0"/>
                <a:ea typeface="Calibri" panose="020F0502020204030204" pitchFamily="34" charset="0"/>
              </a:rPr>
              <a:t> و هى مجموعة من المواصفات الملتفة حول الإصدار </a:t>
            </a:r>
            <a:r>
              <a:rPr lang="en-US" sz="1600" b="1" dirty="0">
                <a:latin typeface="Calibri" panose="020F0502020204030204" pitchFamily="34" charset="0"/>
                <a:ea typeface="Calibri" panose="020F0502020204030204" pitchFamily="34" charset="0"/>
                <a:cs typeface="Arial" panose="020B0604020202020204" pitchFamily="34" charset="0"/>
              </a:rPr>
              <a:t>Java SE</a:t>
            </a:r>
            <a:r>
              <a:rPr lang="ar-EG" sz="1600" b="1" dirty="0">
                <a:latin typeface="Calibri" panose="020F0502020204030204" pitchFamily="34" charset="0"/>
                <a:ea typeface="Calibri" panose="020F0502020204030204" pitchFamily="34" charset="0"/>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4" name="TextBox 83"/>
          <p:cNvSpPr txBox="1"/>
          <p:nvPr/>
        </p:nvSpPr>
        <p:spPr>
          <a:xfrm>
            <a:off x="134365" y="570227"/>
            <a:ext cx="5484738" cy="320921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Wingdings" panose="05000000000000000000" pitchFamily="2" charset="2"/>
              <a:buChar char="q"/>
            </a:pP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ME</a:t>
            </a:r>
            <a:r>
              <a:rPr lang="ar-EG" sz="1600" b="1" dirty="0">
                <a:solidFill>
                  <a:srgbClr val="C00000"/>
                </a:solidFill>
                <a:latin typeface="Calibri" panose="020F0502020204030204" pitchFamily="34" charset="0"/>
                <a:ea typeface="Calibri" panose="020F050202020403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Micro Edition </a:t>
            </a:r>
            <a:r>
              <a:rPr lang="ar-EG" sz="1600" b="1" dirty="0">
                <a:solidFill>
                  <a:srgbClr val="C00000"/>
                </a:solidFill>
                <a:latin typeface="Calibri" panose="020F0502020204030204" pitchFamily="34" charset="0"/>
                <a:ea typeface="Calibri" panose="020F0502020204030204" pitchFamily="34" charset="0"/>
              </a:rPr>
              <a:t> ) : </a:t>
            </a:r>
            <a:r>
              <a:rPr lang="ar-EG" sz="1600" b="1" dirty="0">
                <a:latin typeface="Calibri" panose="020F0502020204030204" pitchFamily="34" charset="0"/>
                <a:ea typeface="Calibri" panose="020F0502020204030204" pitchFamily="34" charset="0"/>
              </a:rPr>
              <a:t>إصدار خاص بالبرمجة على الهواتف المحمولة و تعتبر الخيار الأول لمبرمجى ألعاب الهواتف المحمولة و هى بيئة قوية و مرنة تعمل على الأجهزة المحمولة و الأجهزة المدمجة و أجهزة فك التشفير و أجهزة الوسائط الرقمية و الطابعات و الأجهزة الكفية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q"/>
            </a:pPr>
            <a:r>
              <a:rPr lang="en-US" sz="1600" b="1" dirty="0">
                <a:solidFill>
                  <a:srgbClr val="C00000"/>
                </a:solidFill>
                <a:latin typeface="Arial" panose="020B0604020202020204" pitchFamily="34" charset="0"/>
                <a:ea typeface="Calibri" panose="020F0502020204030204" pitchFamily="34" charset="0"/>
                <a:cs typeface="Arial" panose="020B060402020202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J2ME</a:t>
            </a:r>
            <a:r>
              <a:rPr lang="ar-EG" sz="1600" b="1" dirty="0">
                <a:solidFill>
                  <a:srgbClr val="C00000"/>
                </a:solidFill>
                <a:latin typeface="Calibri" panose="020F0502020204030204" pitchFamily="34" charset="0"/>
                <a:ea typeface="Calibri" panose="020F0502020204030204" pitchFamily="34" charset="0"/>
              </a:rPr>
              <a:t> : </a:t>
            </a:r>
            <a:r>
              <a:rPr lang="ar-EG" sz="1600" b="1" dirty="0">
                <a:solidFill>
                  <a:schemeClr val="tx1"/>
                </a:solidFill>
                <a:latin typeface="Calibri" panose="020F0502020204030204" pitchFamily="34" charset="0"/>
                <a:ea typeface="Calibri" panose="020F0502020204030204" pitchFamily="34" charset="0"/>
              </a:rPr>
              <a:t>مكتبة ضخمة جدا تجعل المطورين قادرين على بناء تطبيقات تتميز بالسرعة و القوة و السهولة ، و تم تطويرها لبناء تطبيقات يوجد فيها واجهة مستخدم بالاعتماد على لغة الجافا ، وتوفر تقنيات جاهزة للبرمجة يتم استخدامها بدون أى تعقيدات و تعمل على مختلف أنظمة التشغيل و يمكن استخدامها فى أى لغة برمجة تنفذ بواسطة </a:t>
            </a:r>
            <a:r>
              <a:rPr lang="en-US" sz="1600" b="1" dirty="0">
                <a:solidFill>
                  <a:schemeClr val="tx1"/>
                </a:solidFill>
                <a:latin typeface="Calibri" panose="020F0502020204030204" pitchFamily="34" charset="0"/>
                <a:ea typeface="Calibri" panose="020F0502020204030204" pitchFamily="34" charset="0"/>
                <a:cs typeface="Arial" panose="020B0604020202020204" pitchFamily="34" charset="0"/>
              </a:rPr>
              <a:t>JVM</a:t>
            </a:r>
            <a:r>
              <a:rPr lang="ar-EG" sz="1600" b="1" dirty="0">
                <a:solidFill>
                  <a:schemeClr val="tx1"/>
                </a:solidFill>
                <a:latin typeface="Calibri" panose="020F0502020204030204" pitchFamily="34" charset="0"/>
                <a:ea typeface="Calibri" panose="020F0502020204030204" pitchFamily="34" charset="0"/>
              </a:rPr>
              <a:t> مثل اللغات </a:t>
            </a:r>
            <a:r>
              <a:rPr lang="en-US" sz="1600" b="1" dirty="0">
                <a:solidFill>
                  <a:schemeClr val="tx1"/>
                </a:solidFill>
                <a:latin typeface="Calibri" panose="020F0502020204030204" pitchFamily="34" charset="0"/>
                <a:ea typeface="Calibri" panose="020F0502020204030204" pitchFamily="34" charset="0"/>
                <a:cs typeface="Arial" panose="020B0604020202020204" pitchFamily="34" charset="0"/>
              </a:rPr>
              <a:t>Java  , </a:t>
            </a:r>
            <a:r>
              <a:rPr lang="en-US" sz="1600" b="1" dirty="0" err="1">
                <a:solidFill>
                  <a:schemeClr val="tx1"/>
                </a:solidFill>
                <a:latin typeface="Calibri" panose="020F0502020204030204" pitchFamily="34" charset="0"/>
                <a:ea typeface="Calibri" panose="020F0502020204030204" pitchFamily="34" charset="0"/>
                <a:cs typeface="Arial" panose="020B0604020202020204" pitchFamily="34" charset="0"/>
              </a:rPr>
              <a:t>JRuby</a:t>
            </a:r>
            <a:r>
              <a:rPr lang="ar-EG" sz="1600" b="1" dirty="0">
                <a:solidFill>
                  <a:schemeClr val="tx1"/>
                </a:solidFill>
                <a:latin typeface="Calibri" panose="020F0502020204030204" pitchFamily="34" charset="0"/>
                <a:ea typeface="Calibri" panose="020F0502020204030204" pitchFamily="34" charset="0"/>
              </a:rPr>
              <a:t> . </a:t>
            </a:r>
            <a:endParaRPr lang="en-US" sz="1200" dirty="0" smtClean="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21389748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610506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EG" sz="2400" b="1" dirty="0">
                <a:solidFill>
                  <a:srgbClr val="002060"/>
                </a:solidFill>
                <a:latin typeface="Calibri" panose="020F0502020204030204" pitchFamily="34" charset="0"/>
                <a:ea typeface="Calibri" panose="020F0502020204030204" pitchFamily="34" charset="0"/>
                <a:hlinkClick r:id="rId3" action="ppaction://hlinksldjump"/>
              </a:rPr>
              <a:t>مزايا لغة </a:t>
            </a:r>
            <a:r>
              <a:rPr lang="en-US" sz="2400" b="1" dirty="0" smtClean="0">
                <a:solidFill>
                  <a:srgbClr val="002060"/>
                </a:solidFill>
                <a:effectLst/>
                <a:latin typeface="Calibri" panose="020F0502020204030204" pitchFamily="34" charset="0"/>
                <a:ea typeface="Calibri" panose="020F0502020204030204" pitchFamily="34" charset="0"/>
                <a:cs typeface="Arial" panose="020B0604020202020204" pitchFamily="34" charset="0"/>
                <a:hlinkClick r:id="rId3" action="ppaction://hlinksldjump"/>
              </a:rPr>
              <a:t>Java</a:t>
            </a:r>
            <a:r>
              <a:rPr lang="ar-EG" sz="2400" b="1" dirty="0">
                <a:solidFill>
                  <a:srgbClr val="002060"/>
                </a:solidFill>
                <a:latin typeface="Calibri" panose="020F0502020204030204" pitchFamily="34" charset="0"/>
                <a:ea typeface="Calibri" panose="020F0502020204030204" pitchFamily="34" charset="0"/>
                <a:hlinkClick r:id="rId3" action="ppaction://hlinksldjump"/>
              </a:rPr>
              <a:t> : </a:t>
            </a:r>
            <a:endParaRPr lang="en-US" sz="1400" dirty="0" smtClean="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تعد لغة جافا حاليا من أهم لغات البرمجة نظرا لتميزها بما يلى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v"/>
            </a:pPr>
            <a:r>
              <a:rPr lang="ar-EG" sz="1600" b="1" dirty="0">
                <a:solidFill>
                  <a:srgbClr val="C00000"/>
                </a:solidFill>
                <a:latin typeface="Calibri" panose="020F0502020204030204" pitchFamily="34" charset="0"/>
                <a:ea typeface="Calibri" panose="020F0502020204030204" pitchFamily="34" charset="0"/>
              </a:rPr>
              <a:t>ذات بيئة تشغيل خاصة بها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JVM – Java Virtual Machine</a:t>
            </a:r>
            <a:r>
              <a:rPr lang="ar-EG" sz="1600" b="1" dirty="0">
                <a:solidFill>
                  <a:srgbClr val="C00000"/>
                </a:solidFill>
                <a:latin typeface="Calibri" panose="020F0502020204030204" pitchFamily="34" charset="0"/>
                <a:ea typeface="Calibri" panose="020F0502020204030204" pitchFamily="34" charset="0"/>
              </a:rPr>
              <a:t> ( الآلة التخيلية للجافا ) : </a:t>
            </a:r>
            <a:r>
              <a:rPr lang="ar-EG" sz="1600" b="1" dirty="0">
                <a:latin typeface="Calibri" panose="020F0502020204030204" pitchFamily="34" charset="0"/>
                <a:ea typeface="Calibri" panose="020F0502020204030204" pitchFamily="34" charset="0"/>
              </a:rPr>
              <a:t>قامت لغة جافا بإعداد بيئة تشغيل للبرامج التى تبنى عليها و تسمى </a:t>
            </a:r>
            <a:r>
              <a:rPr lang="en-US" sz="1600" b="1" dirty="0">
                <a:latin typeface="Calibri" panose="020F0502020204030204" pitchFamily="34" charset="0"/>
                <a:ea typeface="Calibri" panose="020F0502020204030204" pitchFamily="34" charset="0"/>
                <a:cs typeface="Arial" panose="020B0604020202020204" pitchFamily="34" charset="0"/>
              </a:rPr>
              <a:t>JVM</a:t>
            </a:r>
            <a:r>
              <a:rPr lang="ar-EG" sz="1600" b="1" dirty="0">
                <a:latin typeface="Calibri" panose="020F0502020204030204" pitchFamily="34" charset="0"/>
                <a:ea typeface="Calibri" panose="020F0502020204030204" pitchFamily="34" charset="0"/>
              </a:rPr>
              <a:t> و التى تقوم بترجمة البرنامج للغة الآلة و بالتالى لا ترتبط برامج لغة الجافا بنظام تشغيل معين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v"/>
            </a:pPr>
            <a:r>
              <a:rPr lang="ar-EG" sz="1600" b="1" dirty="0">
                <a:solidFill>
                  <a:srgbClr val="C00000"/>
                </a:solidFill>
                <a:latin typeface="Calibri" panose="020F0502020204030204" pitchFamily="34" charset="0"/>
                <a:ea typeface="Calibri" panose="020F0502020204030204" pitchFamily="34" charset="0"/>
              </a:rPr>
              <a:t>تعمل على معظم برامج نظم التشغيل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Platform Independent</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أهم ما يميز جافا أنها لا تعتمد على نظام تشغيل معين (</a:t>
            </a:r>
            <a:r>
              <a:rPr lang="en-US" sz="1600" b="1" dirty="0">
                <a:latin typeface="Calibri" panose="020F0502020204030204" pitchFamily="34" charset="0"/>
                <a:ea typeface="Calibri" panose="020F0502020204030204" pitchFamily="34" charset="0"/>
                <a:cs typeface="Arial" panose="020B0604020202020204" pitchFamily="34" charset="0"/>
              </a:rPr>
              <a:t> platform </a:t>
            </a:r>
            <a:r>
              <a:rPr lang="ar-EG" sz="1600" b="1" dirty="0">
                <a:latin typeface="Calibri" panose="020F0502020204030204" pitchFamily="34" charset="0"/>
                <a:ea typeface="Calibri" panose="020F0502020204030204" pitchFamily="34" charset="0"/>
              </a:rPr>
              <a:t>) لأنها تعمل على </a:t>
            </a:r>
            <a:r>
              <a:rPr lang="en-US" sz="1600" b="1" dirty="0">
                <a:latin typeface="Calibri" panose="020F0502020204030204" pitchFamily="34" charset="0"/>
                <a:ea typeface="Calibri" panose="020F0502020204030204" pitchFamily="34" charset="0"/>
                <a:cs typeface="Arial" panose="020B0604020202020204" pitchFamily="34" charset="0"/>
              </a:rPr>
              <a:t>JVM</a:t>
            </a:r>
            <a:r>
              <a:rPr lang="ar-EG" sz="1600" b="1" dirty="0">
                <a:latin typeface="Calibri" panose="020F0502020204030204" pitchFamily="34" charset="0"/>
                <a:ea typeface="Calibri" panose="020F0502020204030204" pitchFamily="34" charset="0"/>
              </a:rPr>
              <a:t> ( الآلة التخيلية للجافا ) لذلك هى مستقلة عن طبيعة </a:t>
            </a:r>
            <a:r>
              <a:rPr lang="en-US" sz="1600" b="1" dirty="0">
                <a:latin typeface="Calibri" panose="020F0502020204030204" pitchFamily="34" charset="0"/>
                <a:ea typeface="Calibri" panose="020F0502020204030204" pitchFamily="34" charset="0"/>
                <a:cs typeface="Arial" panose="020B0604020202020204" pitchFamily="34" charset="0"/>
              </a:rPr>
              <a:t>Platform</a:t>
            </a:r>
            <a:r>
              <a:rPr lang="ar-EG" sz="1600" b="1" dirty="0">
                <a:latin typeface="Calibri" panose="020F0502020204030204" pitchFamily="34" charset="0"/>
                <a:ea typeface="Calibri" panose="020F0502020204030204" pitchFamily="34" charset="0"/>
              </a:rPr>
              <a:t> و هذا هو السبب الرئيسى لإنتشارها الواسع حيث يتيح </a:t>
            </a:r>
            <a:r>
              <a:rPr lang="en-US" sz="1600" b="1" dirty="0">
                <a:latin typeface="Calibri" panose="020F0502020204030204" pitchFamily="34" charset="0"/>
                <a:ea typeface="Calibri" panose="020F0502020204030204" pitchFamily="34" charset="0"/>
                <a:cs typeface="Arial" panose="020B0604020202020204" pitchFamily="34" charset="0"/>
              </a:rPr>
              <a:t>JVM</a:t>
            </a:r>
            <a:r>
              <a:rPr lang="ar-EG" sz="1600" b="1" dirty="0">
                <a:latin typeface="Calibri" panose="020F0502020204030204" pitchFamily="34" charset="0"/>
                <a:ea typeface="Calibri" panose="020F0502020204030204" pitchFamily="34" charset="0"/>
              </a:rPr>
              <a:t> تنفيذ البرنامج على أكثر من نظام تشغيل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28600"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مثلا </a:t>
            </a:r>
            <a:r>
              <a:rPr lang="ar-EG" sz="1600" b="1" dirty="0">
                <a:latin typeface="Calibri" panose="020F0502020204030204" pitchFamily="34" charset="0"/>
                <a:ea typeface="Calibri" panose="020F0502020204030204" pitchFamily="34" charset="0"/>
              </a:rPr>
              <a:t>عند التعامل مع لغة أخرى مثل </a:t>
            </a:r>
            <a:r>
              <a:rPr lang="en-US" sz="1600" b="1" dirty="0">
                <a:latin typeface="Calibri" panose="020F0502020204030204" pitchFamily="34" charset="0"/>
                <a:ea typeface="Calibri" panose="020F0502020204030204" pitchFamily="34" charset="0"/>
                <a:cs typeface="Arial" panose="020B0604020202020204" pitchFamily="34" charset="0"/>
              </a:rPr>
              <a:t>C++</a:t>
            </a:r>
            <a:r>
              <a:rPr lang="ar-EG" sz="1600" b="1" dirty="0">
                <a:latin typeface="Calibri" panose="020F0502020204030204" pitchFamily="34" charset="0"/>
                <a:ea typeface="Calibri" panose="020F0502020204030204" pitchFamily="34" charset="0"/>
              </a:rPr>
              <a:t> يتم استخدام المترجم </a:t>
            </a:r>
            <a:r>
              <a:rPr lang="en-US" sz="1600" b="1" dirty="0">
                <a:latin typeface="Calibri" panose="020F0502020204030204" pitchFamily="34" charset="0"/>
                <a:ea typeface="Calibri" panose="020F0502020204030204" pitchFamily="34" charset="0"/>
                <a:cs typeface="Arial" panose="020B0604020202020204" pitchFamily="34" charset="0"/>
              </a:rPr>
              <a:t>Compiler</a:t>
            </a:r>
            <a:r>
              <a:rPr lang="ar-EG" sz="1600" b="1" dirty="0">
                <a:latin typeface="Calibri" panose="020F0502020204030204" pitchFamily="34" charset="0"/>
                <a:ea typeface="Calibri" panose="020F0502020204030204" pitchFamily="34" charset="0"/>
              </a:rPr>
              <a:t> لتحويل كود البرنامج إلى لغة الآلة و الملف الجديد الناتج عن الترجمة يعمل فقط على نظام التشغيل الذى ترجم فيه ، بمعنى أنه إذا تم عمل الترجمة لبرنامج كتب بلغة </a:t>
            </a:r>
            <a:r>
              <a:rPr lang="en-US" sz="1600" b="1" dirty="0">
                <a:latin typeface="Calibri" panose="020F0502020204030204" pitchFamily="34" charset="0"/>
                <a:ea typeface="Calibri" panose="020F0502020204030204" pitchFamily="34" charset="0"/>
                <a:cs typeface="Arial" panose="020B0604020202020204" pitchFamily="34" charset="0"/>
              </a:rPr>
              <a:t>C++</a:t>
            </a:r>
            <a:r>
              <a:rPr lang="ar-EG" sz="1600" b="1" dirty="0">
                <a:latin typeface="Calibri" panose="020F0502020204030204" pitchFamily="34" charset="0"/>
                <a:ea typeface="Calibri" panose="020F0502020204030204" pitchFamily="34" charset="0"/>
              </a:rPr>
              <a:t> تحت نظام تشغيل </a:t>
            </a:r>
            <a:r>
              <a:rPr lang="en-US" sz="1600" b="1" dirty="0">
                <a:latin typeface="Calibri" panose="020F0502020204030204" pitchFamily="34" charset="0"/>
                <a:ea typeface="Calibri" panose="020F0502020204030204" pitchFamily="34" charset="0"/>
                <a:cs typeface="Arial" panose="020B0604020202020204" pitchFamily="34" charset="0"/>
              </a:rPr>
              <a:t>Windows</a:t>
            </a:r>
            <a:r>
              <a:rPr lang="ar-EG" sz="1600" b="1" dirty="0">
                <a:latin typeface="Calibri" panose="020F0502020204030204" pitchFamily="34" charset="0"/>
                <a:ea typeface="Calibri" panose="020F0502020204030204" pitchFamily="34" charset="0"/>
              </a:rPr>
              <a:t> فإن الملف الناتج بلغة الآلة لا يعمل إلا تحت </a:t>
            </a:r>
            <a:r>
              <a:rPr lang="en-US" sz="1600" b="1" dirty="0">
                <a:latin typeface="Calibri" panose="020F0502020204030204" pitchFamily="34" charset="0"/>
                <a:ea typeface="Calibri" panose="020F0502020204030204" pitchFamily="34" charset="0"/>
                <a:cs typeface="Arial" panose="020B0604020202020204" pitchFamily="34" charset="0"/>
              </a:rPr>
              <a:t>Windows</a:t>
            </a:r>
            <a:r>
              <a:rPr lang="ar-EG" sz="1600" b="1" dirty="0">
                <a:latin typeface="Calibri" panose="020F0502020204030204" pitchFamily="34" charset="0"/>
                <a:ea typeface="Calibri" panose="020F0502020204030204" pitchFamily="34" charset="0"/>
              </a:rPr>
              <a:t> و إذا أردنا تشغيله بنظام تشغيل </a:t>
            </a:r>
            <a:r>
              <a:rPr lang="en-US" sz="1600" b="1" dirty="0">
                <a:latin typeface="Calibri" panose="020F0502020204030204" pitchFamily="34" charset="0"/>
                <a:ea typeface="Calibri" panose="020F0502020204030204" pitchFamily="34" charset="0"/>
                <a:cs typeface="Arial" panose="020B0604020202020204" pitchFamily="34" charset="0"/>
              </a:rPr>
              <a:t>Unix</a:t>
            </a:r>
            <a:r>
              <a:rPr lang="ar-EG" sz="1600" b="1" dirty="0">
                <a:latin typeface="Calibri" panose="020F0502020204030204" pitchFamily="34" charset="0"/>
                <a:ea typeface="Calibri" panose="020F0502020204030204" pitchFamily="34" charset="0"/>
              </a:rPr>
              <a:t> يلزم إعادة الترجمة تحت هذا النظام . </a:t>
            </a:r>
            <a:endParaRPr lang="ar-EG" sz="1600" b="1" dirty="0" smtClean="0">
              <a:latin typeface="Calibri" panose="020F0502020204030204" pitchFamily="34" charset="0"/>
              <a:ea typeface="Calibri" panose="020F0502020204030204" pitchFamily="34" charset="0"/>
            </a:endParaRPr>
          </a:p>
          <a:p>
            <a:pPr marL="228600" algn="r" rtl="1">
              <a:lnSpc>
                <a:spcPct val="107000"/>
              </a:lnSpc>
              <a:spcAft>
                <a:spcPts val="800"/>
              </a:spcAft>
            </a:pPr>
            <a:r>
              <a:rPr lang="ar-EG" sz="1600" b="1" dirty="0">
                <a:latin typeface="Calibri" panose="020F0502020204030204" pitchFamily="34" charset="0"/>
                <a:ea typeface="Calibri" panose="020F0502020204030204" pitchFamily="34" charset="0"/>
              </a:rPr>
              <a:t>أما فى الجافا فيتحول كود البرنامج إلى ملف لا يمكن قراءته يسمى </a:t>
            </a:r>
            <a:r>
              <a:rPr lang="en-US" sz="1600" b="1" dirty="0">
                <a:latin typeface="Calibri" panose="020F0502020204030204" pitchFamily="34" charset="0"/>
                <a:ea typeface="Calibri" panose="020F0502020204030204" pitchFamily="34" charset="0"/>
              </a:rPr>
              <a:t>Class</a:t>
            </a:r>
            <a:r>
              <a:rPr lang="ar-EG" sz="1600" b="1" dirty="0">
                <a:latin typeface="Calibri" panose="020F0502020204030204" pitchFamily="34" charset="0"/>
                <a:ea typeface="Calibri" panose="020F0502020204030204" pitchFamily="34" charset="0"/>
              </a:rPr>
              <a:t> ثم يتحول </a:t>
            </a:r>
            <a:r>
              <a:rPr lang="en-US" sz="1600" b="1" dirty="0">
                <a:latin typeface="Calibri" panose="020F0502020204030204" pitchFamily="34" charset="0"/>
                <a:ea typeface="Calibri" panose="020F0502020204030204" pitchFamily="34" charset="0"/>
              </a:rPr>
              <a:t>Class</a:t>
            </a:r>
            <a:r>
              <a:rPr lang="ar-EG" sz="1600" b="1" dirty="0">
                <a:latin typeface="Calibri" panose="020F0502020204030204" pitchFamily="34" charset="0"/>
                <a:ea typeface="Calibri" panose="020F0502020204030204" pitchFamily="34" charset="0"/>
              </a:rPr>
              <a:t> إلى ملف بلغة الآلة و هذا </a:t>
            </a:r>
            <a:r>
              <a:rPr lang="en-US" sz="1600" b="1" dirty="0">
                <a:latin typeface="Calibri" panose="020F0502020204030204" pitchFamily="34" charset="0"/>
                <a:ea typeface="Calibri" panose="020F0502020204030204" pitchFamily="34" charset="0"/>
              </a:rPr>
              <a:t>Class</a:t>
            </a:r>
            <a:r>
              <a:rPr lang="ar-EG" sz="1600" b="1" dirty="0">
                <a:latin typeface="Calibri" panose="020F0502020204030204" pitchFamily="34" charset="0"/>
                <a:ea typeface="Calibri" panose="020F0502020204030204" pitchFamily="34" charset="0"/>
              </a:rPr>
              <a:t> يمكن تشغيله تحت أى نظام تشغيل دون عمل ترجمة للبرنامج مرة أخرى .</a:t>
            </a:r>
            <a:endParaRPr lang="en-US" sz="1600" b="1" dirty="0">
              <a:latin typeface="Calibri" panose="020F0502020204030204" pitchFamily="34" charset="0"/>
              <a:ea typeface="Calibri" panose="020F0502020204030204" pitchFamily="34" charset="0"/>
            </a:endParaRPr>
          </a:p>
        </p:txBody>
      </p:sp>
      <p:sp>
        <p:nvSpPr>
          <p:cNvPr id="84" name="TextBox 83"/>
          <p:cNvSpPr txBox="1"/>
          <p:nvPr/>
        </p:nvSpPr>
        <p:spPr>
          <a:xfrm>
            <a:off x="134365" y="570227"/>
            <a:ext cx="5484738" cy="572733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228600"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حيث أن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28600" algn="r" rtl="1">
              <a:lnSpc>
                <a:spcPct val="107000"/>
              </a:lnSpc>
              <a:spcAft>
                <a:spcPts val="800"/>
              </a:spcAft>
            </a:pP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JDK</a:t>
            </a:r>
            <a:r>
              <a:rPr lang="ar-EG" sz="1600" b="1" dirty="0">
                <a:solidFill>
                  <a:srgbClr val="C00000"/>
                </a:solidFill>
                <a:latin typeface="Calibri" panose="020F0502020204030204" pitchFamily="34" charset="0"/>
                <a:ea typeface="Calibri" panose="020F050202020403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Development Kit </a:t>
            </a:r>
            <a:r>
              <a:rPr lang="ar-EG" sz="1600" b="1" dirty="0">
                <a:solidFill>
                  <a:srgbClr val="C00000"/>
                </a:solidFill>
                <a:latin typeface="Calibri" panose="020F0502020204030204" pitchFamily="34" charset="0"/>
                <a:ea typeface="Calibri" panose="020F0502020204030204" pitchFamily="34" charset="0"/>
              </a:rPr>
              <a:t> ) : </a:t>
            </a:r>
            <a:r>
              <a:rPr lang="ar-EG" sz="1600" b="1" dirty="0">
                <a:latin typeface="Calibri" panose="020F0502020204030204" pitchFamily="34" charset="0"/>
                <a:ea typeface="Calibri" panose="020F0502020204030204" pitchFamily="34" charset="0"/>
              </a:rPr>
              <a:t>هو المترجم الذى يستخدم لتحويل البرنامج المكتوب بلغة الجافا إلى ملف إمتداده </a:t>
            </a:r>
            <a:r>
              <a:rPr lang="en-US" sz="1600" b="1" dirty="0">
                <a:latin typeface="Calibri" panose="020F0502020204030204" pitchFamily="34" charset="0"/>
                <a:ea typeface="Calibri" panose="020F0502020204030204" pitchFamily="34" charset="0"/>
                <a:cs typeface="Arial" panose="020B0604020202020204" pitchFamily="34" charset="0"/>
              </a:rPr>
              <a:t>Class</a:t>
            </a:r>
            <a:r>
              <a:rPr lang="ar-EG" sz="1600" b="1" dirty="0">
                <a:latin typeface="Calibri" panose="020F0502020204030204" pitchFamily="34" charset="0"/>
                <a:ea typeface="Calibri" panose="020F0502020204030204" pitchFamily="34" charset="0"/>
              </a:rPr>
              <a:t> و هو الملف الذى يمكن تشغيله على أى نظام تشغيل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28600" algn="r" rtl="1">
              <a:lnSpc>
                <a:spcPct val="107000"/>
              </a:lnSpc>
              <a:spcAft>
                <a:spcPts val="800"/>
              </a:spcAft>
            </a:pP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JVM</a:t>
            </a:r>
            <a:r>
              <a:rPr lang="ar-EG" sz="1600" b="1" dirty="0">
                <a:solidFill>
                  <a:srgbClr val="C00000"/>
                </a:solidFill>
                <a:latin typeface="Calibri" panose="020F0502020204030204" pitchFamily="34" charset="0"/>
                <a:ea typeface="Calibri" panose="020F0502020204030204" pitchFamily="34" charset="0"/>
              </a:rPr>
              <a:t>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Virtual Machine </a:t>
            </a:r>
            <a:r>
              <a:rPr lang="ar-EG" sz="1600" b="1" dirty="0">
                <a:solidFill>
                  <a:srgbClr val="C00000"/>
                </a:solidFill>
                <a:latin typeface="Calibri" panose="020F0502020204030204" pitchFamily="34" charset="0"/>
                <a:ea typeface="Calibri" panose="020F0502020204030204" pitchFamily="34" charset="0"/>
              </a:rPr>
              <a:t> ) : </a:t>
            </a:r>
            <a:r>
              <a:rPr lang="ar-EG" sz="1600" b="1" dirty="0">
                <a:latin typeface="Calibri" panose="020F0502020204030204" pitchFamily="34" charset="0"/>
                <a:ea typeface="Calibri" panose="020F0502020204030204" pitchFamily="34" charset="0"/>
              </a:rPr>
              <a:t>المترجم الذى يحول ملف </a:t>
            </a:r>
            <a:r>
              <a:rPr lang="en-US" sz="1600" b="1" dirty="0">
                <a:latin typeface="Calibri" panose="020F0502020204030204" pitchFamily="34" charset="0"/>
                <a:ea typeface="Calibri" panose="020F0502020204030204" pitchFamily="34" charset="0"/>
                <a:cs typeface="Arial" panose="020B0604020202020204" pitchFamily="34" charset="0"/>
              </a:rPr>
              <a:t>Class</a:t>
            </a:r>
            <a:r>
              <a:rPr lang="ar-EG" sz="1600" b="1" dirty="0">
                <a:latin typeface="Calibri" panose="020F0502020204030204" pitchFamily="34" charset="0"/>
                <a:ea typeface="Calibri" panose="020F0502020204030204" pitchFamily="34" charset="0"/>
              </a:rPr>
              <a:t> إلى ملف بلغة الآلة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v"/>
            </a:pPr>
            <a:r>
              <a:rPr lang="ar-EG" sz="1600" b="1" dirty="0">
                <a:solidFill>
                  <a:srgbClr val="C00000"/>
                </a:solidFill>
                <a:latin typeface="Calibri" panose="020F0502020204030204" pitchFamily="34" charset="0"/>
                <a:ea typeface="Calibri" panose="020F0502020204030204" pitchFamily="34" charset="0"/>
              </a:rPr>
              <a:t>تلتزم بقواعد البرمجة الموجهة بالأهداف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OOP – Object Oriented Programming</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تمثل </a:t>
            </a:r>
            <a:r>
              <a:rPr lang="en-US" sz="1600" b="1" dirty="0">
                <a:latin typeface="Calibri" panose="020F0502020204030204" pitchFamily="34" charset="0"/>
                <a:ea typeface="Calibri" panose="020F0502020204030204" pitchFamily="34" charset="0"/>
                <a:cs typeface="Arial" panose="020B0604020202020204" pitchFamily="34" charset="0"/>
              </a:rPr>
              <a:t>OOP</a:t>
            </a:r>
            <a:r>
              <a:rPr lang="ar-EG" sz="1600" b="1" dirty="0">
                <a:latin typeface="Calibri" panose="020F0502020204030204" pitchFamily="34" charset="0"/>
                <a:ea typeface="Calibri" panose="020F0502020204030204" pitchFamily="34" charset="0"/>
              </a:rPr>
              <a:t> طريقة حديثة للبرمجة  و التى توفر كثير من الجهد  و الذى كان يبذل من خلال البرمجة التقليدية </a:t>
            </a:r>
            <a:r>
              <a:rPr lang="ar-EG" sz="1600" b="1" dirty="0" smtClean="0">
                <a:latin typeface="Calibri" panose="020F0502020204030204" pitchFamily="34" charset="0"/>
                <a:ea typeface="Calibri" panose="020F0502020204030204" pitchFamily="34" charset="0"/>
              </a:rPr>
              <a:t>.</a:t>
            </a:r>
          </a:p>
          <a:p>
            <a:pPr marL="228600" algn="r" rtl="1">
              <a:lnSpc>
                <a:spcPct val="107000"/>
              </a:lnSpc>
              <a:spcAft>
                <a:spcPts val="800"/>
              </a:spcAft>
            </a:pPr>
            <a:r>
              <a:rPr lang="ar-EG" sz="1600" b="1" dirty="0">
                <a:latin typeface="Calibri" panose="020F0502020204030204" pitchFamily="34" charset="0"/>
                <a:ea typeface="Calibri" panose="020F0502020204030204" pitchFamily="34" charset="0"/>
              </a:rPr>
              <a:t>حيث كانت البرمجة التقليدية توفر للمبرمج مكتبة من الدوال و تركيب نمطى للبرنامج و يقوم المبرمج باستخدام تلك الدوال مع تركيب البرنامج لإنشاء التطبيقات مما يضطره لكتابة  سطور كثيرة و إعادة كتابتها عدة مرات فكانت الدالة تمثل وحدة بناء البرنامج . فى حين تقوم البرمجة بواسطة الأهداف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OOP</a:t>
            </a:r>
            <a:r>
              <a:rPr lang="ar-EG" sz="1600" b="1" dirty="0">
                <a:latin typeface="Calibri" panose="020F0502020204030204" pitchFamily="34" charset="0"/>
                <a:ea typeface="Calibri" panose="020F0502020204030204" pitchFamily="34" charset="0"/>
              </a:rPr>
              <a:t> بإنشاؤ عناصر متكاملة تحتوى على بيانات ودوال و بالتالى أصبحت وحدة بناء البرنامج هى الفصيلة أو العنصر مما سهل واختصر الكثير من الوقت والجهد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28600" algn="r" rtl="1">
              <a:lnSpc>
                <a:spcPct val="107000"/>
              </a:lnSpc>
              <a:spcAft>
                <a:spcPts val="800"/>
              </a:spcAft>
            </a:pPr>
            <a:r>
              <a:rPr lang="ar-EG" sz="1600" b="1" dirty="0">
                <a:latin typeface="Calibri" panose="020F0502020204030204" pitchFamily="34" charset="0"/>
                <a:ea typeface="Calibri" panose="020F0502020204030204" pitchFamily="34" charset="0"/>
              </a:rPr>
              <a:t>كما يمثل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OOP</a:t>
            </a:r>
            <a:r>
              <a:rPr lang="ar-EG" sz="1600" b="1" dirty="0">
                <a:latin typeface="Calibri" panose="020F0502020204030204" pitchFamily="34" charset="0"/>
                <a:ea typeface="Calibri" panose="020F0502020204030204" pitchFamily="34" charset="0"/>
              </a:rPr>
              <a:t> ارتباط بين الطرق و الخصائص لكائن حيث تقوم الوظائف بأداء وظيفة معينة و يتم فيها تقسيم المشاكل الكبيرة إلى عدة مشاكل </a:t>
            </a:r>
            <a:r>
              <a:rPr lang="ar-EG" sz="1600" b="1" dirty="0" smtClean="0">
                <a:latin typeface="Calibri" panose="020F0502020204030204" pitchFamily="34" charset="0"/>
                <a:ea typeface="Calibri" panose="020F0502020204030204" pitchFamily="34" charset="0"/>
              </a:rPr>
              <a:t>صغيرة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2344168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593252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228600" algn="r" rtl="1">
              <a:lnSpc>
                <a:spcPct val="107000"/>
              </a:lnSpc>
              <a:spcAft>
                <a:spcPts val="800"/>
              </a:spcAft>
            </a:pPr>
            <a:r>
              <a:rPr lang="ar-EG" sz="1600" b="1" dirty="0">
                <a:solidFill>
                  <a:srgbClr val="C00000"/>
                </a:solidFill>
                <a:latin typeface="Calibri" panose="020F0502020204030204" pitchFamily="34" charset="0"/>
                <a:ea typeface="Calibri" panose="020F0502020204030204" pitchFamily="34" charset="0"/>
              </a:rPr>
              <a:t>و ينقسم حل أى مشكلة لثلاث مراحل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dirty="0">
                <a:solidFill>
                  <a:srgbClr val="002060"/>
                </a:solidFill>
                <a:latin typeface="Calibri" panose="020F0502020204030204" pitchFamily="34" charset="0"/>
                <a:ea typeface="Calibri" panose="020F0502020204030204" pitchFamily="34" charset="0"/>
              </a:rPr>
              <a:t>تحليل المشكلة و تحديد طريقة حلها و ماذا تحتاج لحلها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dirty="0">
                <a:solidFill>
                  <a:srgbClr val="002060"/>
                </a:solidFill>
                <a:latin typeface="Calibri" panose="020F0502020204030204" pitchFamily="34" charset="0"/>
                <a:ea typeface="Calibri" panose="020F0502020204030204" pitchFamily="34" charset="0"/>
              </a:rPr>
              <a:t> تصميم عملية التحليل السابقة بصورة تستطيع معها فهم المشكلة و طريقة حلها فى خطوات متسلسلة و واضحة.</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Arial" panose="020B0604020202020204" pitchFamily="34" charset="0"/>
              <a:buChar char="-"/>
            </a:pPr>
            <a:r>
              <a:rPr lang="ar-EG" sz="1600" b="1" dirty="0">
                <a:solidFill>
                  <a:srgbClr val="002060"/>
                </a:solidFill>
                <a:latin typeface="Calibri" panose="020F0502020204030204" pitchFamily="34" charset="0"/>
                <a:ea typeface="Calibri" panose="020F0502020204030204" pitchFamily="34" charset="0"/>
              </a:rPr>
              <a:t> كتابة كود البرنامج باللغة التى نختارها </a:t>
            </a:r>
            <a:r>
              <a:rPr lang="ar-EG" sz="1600" b="1" dirty="0" smtClean="0">
                <a:solidFill>
                  <a:srgbClr val="002060"/>
                </a:solidFill>
                <a:latin typeface="Calibri" panose="020F0502020204030204" pitchFamily="34" charset="0"/>
                <a:ea typeface="Calibri" panose="020F0502020204030204" pitchFamily="34" charset="0"/>
              </a:rPr>
              <a:t>.</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تتضمن مكتبة فصائل كبيرة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Class Library</a:t>
            </a:r>
            <a:r>
              <a:rPr lang="ar-EG" sz="1600" b="1" dirty="0">
                <a:solidFill>
                  <a:srgbClr val="C00000"/>
                </a:solidFill>
                <a:latin typeface="Calibri" panose="020F0502020204030204" pitchFamily="34" charset="0"/>
                <a:ea typeface="Calibri" panose="020F0502020204030204" pitchFamily="34" charset="0"/>
              </a:rPr>
              <a:t> : </a:t>
            </a:r>
            <a:r>
              <a:rPr lang="ar-EG" sz="1600" b="1" dirty="0">
                <a:latin typeface="Calibri" panose="020F0502020204030204" pitchFamily="34" charset="0"/>
                <a:ea typeface="Calibri" panose="020F0502020204030204" pitchFamily="34" charset="0"/>
              </a:rPr>
              <a:t>نظرا لأن لغة الجافا تعتمد على </a:t>
            </a:r>
            <a:r>
              <a:rPr lang="en-US" sz="1600" b="1" dirty="0">
                <a:latin typeface="Calibri" panose="020F0502020204030204" pitchFamily="34" charset="0"/>
                <a:ea typeface="Calibri" panose="020F0502020204030204" pitchFamily="34" charset="0"/>
                <a:cs typeface="Arial" panose="020B0604020202020204" pitchFamily="34" charset="0"/>
              </a:rPr>
              <a:t>OOP</a:t>
            </a:r>
            <a:r>
              <a:rPr lang="ar-EG" sz="1600" b="1" dirty="0">
                <a:latin typeface="Calibri" panose="020F0502020204030204" pitchFamily="34" charset="0"/>
                <a:ea typeface="Calibri" panose="020F0502020204030204" pitchFamily="34" charset="0"/>
              </a:rPr>
              <a:t> فهى تحتوى على مكتبة فصائل قوية تتضمن كل الفصائل مثل فصائل التعامل مع قواعد البيانات و فصائل التعامل مع الشبكات و فصائل التعامل مع الرسوم المجسمة و فصائل التعامل مع تطوير الويب وغيرها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تستند على قواعد لغة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C , C++</a:t>
            </a:r>
            <a:r>
              <a:rPr lang="ar-EG" sz="1600" b="1" dirty="0">
                <a:solidFill>
                  <a:srgbClr val="C00000"/>
                </a:solidFill>
                <a:latin typeface="Calibri" panose="020F0502020204030204" pitchFamily="34" charset="0"/>
                <a:ea typeface="Calibri" panose="020F0502020204030204" pitchFamily="34" charset="0"/>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يمكن باستخدام الجافا تنفيذ عمليات مختلفة فى نفس الوقت : </a:t>
            </a:r>
            <a:r>
              <a:rPr lang="ar-EG" sz="1600" b="1" dirty="0">
                <a:latin typeface="Calibri" panose="020F0502020204030204" pitchFamily="34" charset="0"/>
                <a:ea typeface="Calibri" panose="020F0502020204030204" pitchFamily="34" charset="0"/>
              </a:rPr>
              <a:t>من الطبيعى أن يتم تنفيذ خطوات أى برنامج بطريقة متسلسلة أى بعد انفيذ خطوة ينتقل البرنامج إلى الخطوة التالية لكن فى الجافا يمكن تنفيذ خطوات مختلفة فى نفس الوقت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إدارة العمليات تلقائيا فى الذاكرة :</a:t>
            </a:r>
            <a:r>
              <a:rPr lang="ar-EG" sz="1600" b="1" dirty="0">
                <a:latin typeface="Calibri" panose="020F0502020204030204" pitchFamily="34" charset="0"/>
                <a:ea typeface="Calibri" panose="020F0502020204030204" pitchFamily="34" charset="0"/>
              </a:rPr>
              <a:t> فى اللغات الأخرى مثل </a:t>
            </a:r>
            <a:r>
              <a:rPr lang="en-US" sz="1600" b="1" dirty="0">
                <a:latin typeface="Calibri" panose="020F0502020204030204" pitchFamily="34" charset="0"/>
                <a:ea typeface="Calibri" panose="020F0502020204030204" pitchFamily="34" charset="0"/>
                <a:cs typeface="Arial" panose="020B0604020202020204" pitchFamily="34" charset="0"/>
              </a:rPr>
              <a:t>C++</a:t>
            </a:r>
            <a:r>
              <a:rPr lang="ar-EG" sz="1600" b="1" dirty="0">
                <a:latin typeface="Calibri" panose="020F0502020204030204" pitchFamily="34" charset="0"/>
                <a:ea typeface="Calibri" panose="020F0502020204030204" pitchFamily="34" charset="0"/>
              </a:rPr>
              <a:t> يتم التعامل مع المتغيرات و الكائن يدويا أى من خلال البرنامج و المبرمج ، لكن فى الجافا يتم التعامل مع الذاكرة تلقائيا دون تدخل من المبرمج و بذلك تكون أكثر أمانا من اللغات الأخرى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4" name="TextBox 83"/>
          <p:cNvSpPr txBox="1"/>
          <p:nvPr/>
        </p:nvSpPr>
        <p:spPr>
          <a:xfrm>
            <a:off x="134365" y="570227"/>
            <a:ext cx="5484738" cy="429983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لغة آمنة بشكل كبير جدا : </a:t>
            </a:r>
            <a:r>
              <a:rPr lang="ar-EG" sz="1600" b="1" dirty="0">
                <a:solidFill>
                  <a:prstClr val="black"/>
                </a:solidFill>
                <a:latin typeface="Calibri" panose="020F0502020204030204" pitchFamily="34" charset="0"/>
                <a:ea typeface="Calibri" panose="020F0502020204030204" pitchFamily="34" charset="0"/>
              </a:rPr>
              <a:t>عند تحميل أى برنامج من على شبكة الانترنت فإنه يمكن لأحد القراصنة أن يقوم بالتحكم فى الجهاز من خلال كود البرنامج الذى تقوم بتحميله لأنه يمكن التحكم فى المتغيرات و الكائنات الموجودة فى الذاكرة ، و لكن من المستحيل حدوث ذلك فى الجافا لأنه لا يمكن لأى شخص التحكم فى الذاكرة لأن الملف الذى يتم تحميله فى الذاكرة من النوع </a:t>
            </a:r>
            <a:r>
              <a:rPr lang="en-US" sz="1600" b="1" dirty="0">
                <a:solidFill>
                  <a:prstClr val="black"/>
                </a:solidFill>
                <a:latin typeface="Calibri" panose="020F0502020204030204" pitchFamily="34" charset="0"/>
                <a:ea typeface="Calibri" panose="020F0502020204030204" pitchFamily="34" charset="0"/>
                <a:cs typeface="Arial" panose="020B0604020202020204" pitchFamily="34" charset="0"/>
              </a:rPr>
              <a:t>Class</a:t>
            </a:r>
            <a:r>
              <a:rPr lang="ar-EG" sz="1600" b="1" dirty="0">
                <a:solidFill>
                  <a:prstClr val="black"/>
                </a:solidFill>
                <a:latin typeface="Calibri" panose="020F0502020204030204" pitchFamily="34" charset="0"/>
                <a:ea typeface="Calibri" panose="020F0502020204030204" pitchFamily="34" charset="0"/>
              </a:rPr>
              <a:t> و هذا النوع لا يمكن التغيير فيه . </a:t>
            </a:r>
            <a:endParaRPr lang="en-US" sz="1200" dirty="0">
              <a:solidFill>
                <a:prstClr val="black"/>
              </a:solidFill>
              <a:latin typeface="Calibri" panose="020F0502020204030204" pitchFamily="34" charset="0"/>
              <a:ea typeface="Calibri" panose="020F0502020204030204" pitchFamily="34" charset="0"/>
              <a:cs typeface="Arial" panose="020B0604020202020204" pitchFamily="34" charset="0"/>
            </a:endParaRPr>
          </a:p>
          <a:p>
            <a:pPr marL="342900" lvl="0" indent="-342900" algn="r" rtl="1">
              <a:lnSpc>
                <a:spcPct val="107000"/>
              </a:lnSpc>
              <a:spcAft>
                <a:spcPts val="800"/>
              </a:spcAft>
              <a:buFont typeface="Wingdings" panose="05000000000000000000" pitchFamily="2" charset="2"/>
              <a:buChar char="§"/>
            </a:pPr>
            <a:r>
              <a:rPr lang="ar-EG" sz="1600" b="1" dirty="0">
                <a:solidFill>
                  <a:srgbClr val="C00000"/>
                </a:solidFill>
                <a:latin typeface="Calibri" panose="020F0502020204030204" pitchFamily="34" charset="0"/>
                <a:ea typeface="Calibri" panose="020F0502020204030204" pitchFamily="34" charset="0"/>
              </a:rPr>
              <a:t>تستخدم فى عمل تطبيقات الانترنت و تسمى فى تلك الحالة </a:t>
            </a:r>
            <a:r>
              <a:rPr lang="en-US" sz="1600" b="1" dirty="0">
                <a:solidFill>
                  <a:srgbClr val="C00000"/>
                </a:solidFill>
                <a:latin typeface="Calibri" panose="020F0502020204030204" pitchFamily="34" charset="0"/>
                <a:ea typeface="Calibri" panose="020F0502020204030204" pitchFamily="34" charset="0"/>
                <a:cs typeface="Arial" panose="020B0604020202020204" pitchFamily="34" charset="0"/>
              </a:rPr>
              <a:t>Java Applet</a:t>
            </a:r>
            <a:r>
              <a:rPr lang="ar-EG" sz="1600" b="1" dirty="0">
                <a:solidFill>
                  <a:srgbClr val="C00000"/>
                </a:solidFill>
                <a:latin typeface="Calibri" panose="020F0502020204030204" pitchFamily="34" charset="0"/>
                <a:ea typeface="Calibri" panose="020F0502020204030204" pitchFamily="34" charset="0"/>
              </a:rPr>
              <a:t> : </a:t>
            </a:r>
            <a:r>
              <a:rPr lang="ar-EG" sz="1600" b="1" dirty="0">
                <a:solidFill>
                  <a:prstClr val="black"/>
                </a:solidFill>
                <a:latin typeface="Calibri" panose="020F0502020204030204" pitchFamily="34" charset="0"/>
                <a:ea typeface="Calibri" panose="020F0502020204030204" pitchFamily="34" charset="0"/>
              </a:rPr>
              <a:t>تتميز لغة الجافا بمميزات إضافية أخرى تجعلها من أكثر لغات البرمجة إثارة حيث تمكننا من عمل ما يلى : إضافة الحركة والصوت إلى صفحات الويب ، برمجة الألعاب و البرامج المساعدة ، إنشاء برامج ذات واجهة مستخدم رسومية ، توفر لغة الجافا بيئة تفاعلية عبر شبكة الانترنت و بالتالى تستخدم لكتابة برامج تعليمية على مواقع الويب و برمجيات الفصول الإفتراضية للتعليم الإلكترونى والتعليم عن بعد . </a:t>
            </a:r>
            <a:endParaRPr lang="ar-EG" sz="1600" b="1" dirty="0" smtClean="0">
              <a:solidFill>
                <a:prstClr val="black"/>
              </a:solidFill>
              <a:latin typeface="Calibri" panose="020F0502020204030204" pitchFamily="34" charset="0"/>
              <a:ea typeface="Calibri" panose="020F0502020204030204" pitchFamily="34" charset="0"/>
            </a:endParaRPr>
          </a:p>
          <a:p>
            <a:pPr marL="342900" lvl="0" indent="-342900" algn="r" rtl="1">
              <a:lnSpc>
                <a:spcPct val="107000"/>
              </a:lnSpc>
              <a:spcAft>
                <a:spcPts val="800"/>
              </a:spcAft>
              <a:buFont typeface="Wingdings" panose="05000000000000000000" pitchFamily="2" charset="2"/>
              <a:buChar char="§"/>
            </a:pPr>
            <a:endParaRPr lang="en-US" sz="1200" dirty="0">
              <a:solidFill>
                <a:prstClr val="black"/>
              </a:solidFill>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5" name="Striped Right Arrow 84">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86" name="Striped Right Arrow 85">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29033034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6096000" y="0"/>
            <a:ext cx="0" cy="68580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007745" y="117602"/>
            <a:ext cx="10190355" cy="264645"/>
            <a:chOff x="1007745" y="117602"/>
            <a:chExt cx="10190355" cy="264645"/>
          </a:xfrm>
        </p:grpSpPr>
        <p:grpSp>
          <p:nvGrpSpPr>
            <p:cNvPr id="61" name="Group 60"/>
            <p:cNvGrpSpPr/>
            <p:nvPr/>
          </p:nvGrpSpPr>
          <p:grpSpPr>
            <a:xfrm>
              <a:off x="1007745" y="117602"/>
              <a:ext cx="5096256" cy="263237"/>
              <a:chOff x="0" y="0"/>
              <a:chExt cx="5715000" cy="263237"/>
            </a:xfrm>
          </p:grpSpPr>
          <p:cxnSp>
            <p:nvCxnSpPr>
              <p:cNvPr id="62" name="Straight Connector 61"/>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3" name="Straight Connector 62"/>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4" name="Straight Connector 63"/>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5" name="Straight Connector 64"/>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66" name="Group 65"/>
            <p:cNvGrpSpPr/>
            <p:nvPr/>
          </p:nvGrpSpPr>
          <p:grpSpPr>
            <a:xfrm flipH="1">
              <a:off x="6101844" y="119010"/>
              <a:ext cx="5096256" cy="263237"/>
              <a:chOff x="0" y="0"/>
              <a:chExt cx="5715000" cy="263237"/>
            </a:xfrm>
          </p:grpSpPr>
          <p:cxnSp>
            <p:nvCxnSpPr>
              <p:cNvPr id="67" name="Straight Connector 66"/>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68" name="Straight Connector 67"/>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69" name="Straight Connector 68"/>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0" name="Straight Connector 69"/>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71" name="Group 70"/>
          <p:cNvGrpSpPr/>
          <p:nvPr/>
        </p:nvGrpSpPr>
        <p:grpSpPr>
          <a:xfrm>
            <a:off x="714268" y="6489473"/>
            <a:ext cx="10190355" cy="264645"/>
            <a:chOff x="1007745" y="117602"/>
            <a:chExt cx="10190355" cy="264645"/>
          </a:xfrm>
        </p:grpSpPr>
        <p:grpSp>
          <p:nvGrpSpPr>
            <p:cNvPr id="72" name="Group 71"/>
            <p:cNvGrpSpPr/>
            <p:nvPr/>
          </p:nvGrpSpPr>
          <p:grpSpPr>
            <a:xfrm>
              <a:off x="1007745" y="117602"/>
              <a:ext cx="5096256" cy="263237"/>
              <a:chOff x="0" y="0"/>
              <a:chExt cx="5715000" cy="263237"/>
            </a:xfrm>
          </p:grpSpPr>
          <p:cxnSp>
            <p:nvCxnSpPr>
              <p:cNvPr id="78" name="Straight Connector 77"/>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9" name="Straight Connector 78"/>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80" name="Straight Connector 79"/>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81" name="Straight Connector 80"/>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nvGrpSpPr>
            <p:cNvPr id="73" name="Group 72"/>
            <p:cNvGrpSpPr/>
            <p:nvPr/>
          </p:nvGrpSpPr>
          <p:grpSpPr>
            <a:xfrm flipH="1">
              <a:off x="6101844" y="119010"/>
              <a:ext cx="5096256" cy="263237"/>
              <a:chOff x="0" y="0"/>
              <a:chExt cx="5715000" cy="263237"/>
            </a:xfrm>
          </p:grpSpPr>
          <p:cxnSp>
            <p:nvCxnSpPr>
              <p:cNvPr id="74" name="Straight Connector 73"/>
              <p:cNvCxnSpPr/>
              <p:nvPr/>
            </p:nvCxnSpPr>
            <p:spPr>
              <a:xfrm flipH="1">
                <a:off x="0" y="0"/>
                <a:ext cx="5715000"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5" name="Straight Connector 74"/>
              <p:cNvCxnSpPr/>
              <p:nvPr/>
            </p:nvCxnSpPr>
            <p:spPr>
              <a:xfrm flipH="1">
                <a:off x="450273" y="83127"/>
                <a:ext cx="5264150"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6" name="Straight Connector 75"/>
              <p:cNvCxnSpPr/>
              <p:nvPr/>
            </p:nvCxnSpPr>
            <p:spPr>
              <a:xfrm flipH="1">
                <a:off x="949037" y="166255"/>
                <a:ext cx="476567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77" name="Straight Connector 76"/>
              <p:cNvCxnSpPr/>
              <p:nvPr/>
            </p:nvCxnSpPr>
            <p:spPr>
              <a:xfrm flipH="1">
                <a:off x="1433946" y="263237"/>
                <a:ext cx="4281054" cy="0"/>
              </a:xfrm>
              <a:prstGeom prst="line">
                <a:avLst/>
              </a:prstGeom>
            </p:spPr>
            <p:style>
              <a:lnRef idx="3">
                <a:schemeClr val="accent4"/>
              </a:lnRef>
              <a:fillRef idx="0">
                <a:schemeClr val="accent4"/>
              </a:fillRef>
              <a:effectRef idx="2">
                <a:schemeClr val="accent4"/>
              </a:effectRef>
              <a:fontRef idx="minor">
                <a:schemeClr val="tx1"/>
              </a:fontRef>
            </p:style>
          </p:cxnSp>
        </p:grpSp>
      </p:grpSp>
      <p:grpSp>
        <p:nvGrpSpPr>
          <p:cNvPr id="8" name="Group 7"/>
          <p:cNvGrpSpPr/>
          <p:nvPr/>
        </p:nvGrpSpPr>
        <p:grpSpPr>
          <a:xfrm>
            <a:off x="5625763" y="176160"/>
            <a:ext cx="939259" cy="6510833"/>
            <a:chOff x="5644813" y="157110"/>
            <a:chExt cx="939259" cy="6510833"/>
          </a:xfrm>
        </p:grpSpPr>
        <p:grpSp>
          <p:nvGrpSpPr>
            <p:cNvPr id="9" name="Group 8"/>
            <p:cNvGrpSpPr/>
            <p:nvPr/>
          </p:nvGrpSpPr>
          <p:grpSpPr>
            <a:xfrm>
              <a:off x="5654731" y="3520706"/>
              <a:ext cx="929341" cy="1506670"/>
              <a:chOff x="5653249" y="5016062"/>
              <a:chExt cx="929341" cy="1506670"/>
            </a:xfrm>
          </p:grpSpPr>
          <p:grpSp>
            <p:nvGrpSpPr>
              <p:cNvPr id="49" name="Group 48"/>
              <p:cNvGrpSpPr/>
              <p:nvPr/>
            </p:nvGrpSpPr>
            <p:grpSpPr>
              <a:xfrm>
                <a:off x="5653249" y="6149537"/>
                <a:ext cx="929341" cy="373195"/>
                <a:chOff x="5653249" y="6149537"/>
                <a:chExt cx="929341" cy="373195"/>
              </a:xfrm>
            </p:grpSpPr>
            <p:sp>
              <p:nvSpPr>
                <p:cNvPr id="58" name="Rounded Rectangle 5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9" name="Arc 5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60" name="Rounded Rectangle 5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0" name="Group 49"/>
              <p:cNvGrpSpPr/>
              <p:nvPr/>
            </p:nvGrpSpPr>
            <p:grpSpPr>
              <a:xfrm>
                <a:off x="5653249" y="5549462"/>
                <a:ext cx="929341" cy="373195"/>
                <a:chOff x="5653249" y="6149537"/>
                <a:chExt cx="929341" cy="373195"/>
              </a:xfrm>
            </p:grpSpPr>
            <p:sp>
              <p:nvSpPr>
                <p:cNvPr id="55" name="Rounded Rectangle 54"/>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6" name="Arc 55"/>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7" name="Rounded Rectangle 56"/>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51" name="Group 50"/>
              <p:cNvGrpSpPr/>
              <p:nvPr/>
            </p:nvGrpSpPr>
            <p:grpSpPr>
              <a:xfrm>
                <a:off x="5653249" y="5016062"/>
                <a:ext cx="929341" cy="373195"/>
                <a:chOff x="5653249" y="6149537"/>
                <a:chExt cx="929341" cy="373195"/>
              </a:xfrm>
            </p:grpSpPr>
            <p:sp>
              <p:nvSpPr>
                <p:cNvPr id="52" name="Rounded Rectangle 5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3" name="Arc 5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54" name="Rounded Rectangle 5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0" name="Group 9"/>
            <p:cNvGrpSpPr/>
            <p:nvPr/>
          </p:nvGrpSpPr>
          <p:grpSpPr>
            <a:xfrm>
              <a:off x="5654731" y="1842675"/>
              <a:ext cx="929341" cy="1506670"/>
              <a:chOff x="5653249" y="5016062"/>
              <a:chExt cx="929341" cy="1506670"/>
            </a:xfrm>
          </p:grpSpPr>
          <p:grpSp>
            <p:nvGrpSpPr>
              <p:cNvPr id="37" name="Group 36"/>
              <p:cNvGrpSpPr/>
              <p:nvPr/>
            </p:nvGrpSpPr>
            <p:grpSpPr>
              <a:xfrm>
                <a:off x="5653249" y="6149537"/>
                <a:ext cx="929341" cy="373195"/>
                <a:chOff x="5653249" y="6149537"/>
                <a:chExt cx="929341" cy="373195"/>
              </a:xfrm>
            </p:grpSpPr>
            <p:sp>
              <p:nvSpPr>
                <p:cNvPr id="46" name="Rounded Rectangle 4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7" name="Arc 4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8" name="Rounded Rectangle 4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8" name="Group 37"/>
              <p:cNvGrpSpPr/>
              <p:nvPr/>
            </p:nvGrpSpPr>
            <p:grpSpPr>
              <a:xfrm>
                <a:off x="5653249" y="5549462"/>
                <a:ext cx="929341" cy="373195"/>
                <a:chOff x="5653249" y="6149537"/>
                <a:chExt cx="929341" cy="373195"/>
              </a:xfrm>
            </p:grpSpPr>
            <p:sp>
              <p:nvSpPr>
                <p:cNvPr id="43" name="Rounded Rectangle 42"/>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4" name="Arc 43"/>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5" name="Rounded Rectangle 44"/>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39" name="Group 38"/>
              <p:cNvGrpSpPr/>
              <p:nvPr/>
            </p:nvGrpSpPr>
            <p:grpSpPr>
              <a:xfrm>
                <a:off x="5653249" y="5016062"/>
                <a:ext cx="929341" cy="373195"/>
                <a:chOff x="5653249" y="6149537"/>
                <a:chExt cx="929341" cy="373195"/>
              </a:xfrm>
            </p:grpSpPr>
            <p:sp>
              <p:nvSpPr>
                <p:cNvPr id="40" name="Rounded Rectangle 39"/>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41" name="Arc 40"/>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42" name="Rounded Rectangle 41"/>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1" name="Group 10"/>
            <p:cNvGrpSpPr/>
            <p:nvPr/>
          </p:nvGrpSpPr>
          <p:grpSpPr>
            <a:xfrm>
              <a:off x="5644813" y="157110"/>
              <a:ext cx="929341" cy="1506670"/>
              <a:chOff x="5653249" y="5016062"/>
              <a:chExt cx="929341" cy="1506670"/>
            </a:xfrm>
          </p:grpSpPr>
          <p:grpSp>
            <p:nvGrpSpPr>
              <p:cNvPr id="25" name="Group 24"/>
              <p:cNvGrpSpPr/>
              <p:nvPr/>
            </p:nvGrpSpPr>
            <p:grpSpPr>
              <a:xfrm>
                <a:off x="5653249" y="6149537"/>
                <a:ext cx="929341" cy="373195"/>
                <a:chOff x="5653249" y="6149537"/>
                <a:chExt cx="929341" cy="373195"/>
              </a:xfrm>
            </p:grpSpPr>
            <p:sp>
              <p:nvSpPr>
                <p:cNvPr id="34" name="Rounded Rectangle 33"/>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5" name="Arc 34"/>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6" name="Rounded Rectangle 35"/>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6" name="Group 25"/>
              <p:cNvGrpSpPr/>
              <p:nvPr/>
            </p:nvGrpSpPr>
            <p:grpSpPr>
              <a:xfrm>
                <a:off x="5653249" y="5549462"/>
                <a:ext cx="929341" cy="373195"/>
                <a:chOff x="5653249" y="6149537"/>
                <a:chExt cx="929341" cy="373195"/>
              </a:xfrm>
            </p:grpSpPr>
            <p:sp>
              <p:nvSpPr>
                <p:cNvPr id="31" name="Rounded Rectangle 30"/>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32" name="Arc 31"/>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3" name="Rounded Rectangle 32"/>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27" name="Group 26"/>
              <p:cNvGrpSpPr/>
              <p:nvPr/>
            </p:nvGrpSpPr>
            <p:grpSpPr>
              <a:xfrm>
                <a:off x="5653249" y="5016062"/>
                <a:ext cx="929341" cy="373195"/>
                <a:chOff x="5653249" y="6149537"/>
                <a:chExt cx="929341" cy="373195"/>
              </a:xfrm>
            </p:grpSpPr>
            <p:sp>
              <p:nvSpPr>
                <p:cNvPr id="28" name="Rounded Rectangle 27"/>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9" name="Arc 28"/>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30" name="Rounded Rectangle 29"/>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nvGrpSpPr>
            <p:cNvPr id="12" name="Group 11"/>
            <p:cNvGrpSpPr/>
            <p:nvPr/>
          </p:nvGrpSpPr>
          <p:grpSpPr>
            <a:xfrm>
              <a:off x="5654731" y="5161273"/>
              <a:ext cx="929341" cy="1506670"/>
              <a:chOff x="5653249" y="5016062"/>
              <a:chExt cx="929341" cy="1506670"/>
            </a:xfrm>
          </p:grpSpPr>
          <p:grpSp>
            <p:nvGrpSpPr>
              <p:cNvPr id="13" name="Group 12"/>
              <p:cNvGrpSpPr/>
              <p:nvPr/>
            </p:nvGrpSpPr>
            <p:grpSpPr>
              <a:xfrm>
                <a:off x="5653249" y="6149537"/>
                <a:ext cx="929341" cy="373195"/>
                <a:chOff x="5653249" y="6149537"/>
                <a:chExt cx="929341" cy="373195"/>
              </a:xfrm>
            </p:grpSpPr>
            <p:sp>
              <p:nvSpPr>
                <p:cNvPr id="22" name="Rounded Rectangle 21"/>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3" name="Arc 22"/>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4" name="Rounded Rectangle 23"/>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4" name="Group 13"/>
              <p:cNvGrpSpPr/>
              <p:nvPr/>
            </p:nvGrpSpPr>
            <p:grpSpPr>
              <a:xfrm>
                <a:off x="5653249" y="5549462"/>
                <a:ext cx="929341" cy="373195"/>
                <a:chOff x="5653249" y="6149537"/>
                <a:chExt cx="929341" cy="373195"/>
              </a:xfrm>
            </p:grpSpPr>
            <p:sp>
              <p:nvSpPr>
                <p:cNvPr id="19" name="Rounded Rectangle 18"/>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20" name="Arc 19"/>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21" name="Rounded Rectangle 20"/>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nvGrpSpPr>
              <p:cNvPr id="15" name="Group 14"/>
              <p:cNvGrpSpPr/>
              <p:nvPr/>
            </p:nvGrpSpPr>
            <p:grpSpPr>
              <a:xfrm>
                <a:off x="5653249" y="5016062"/>
                <a:ext cx="929341" cy="373195"/>
                <a:chOff x="5653249" y="6149537"/>
                <a:chExt cx="929341" cy="373195"/>
              </a:xfrm>
            </p:grpSpPr>
            <p:sp>
              <p:nvSpPr>
                <p:cNvPr id="16" name="Rounded Rectangle 15"/>
                <p:cNvSpPr/>
                <p:nvPr/>
              </p:nvSpPr>
              <p:spPr>
                <a:xfrm>
                  <a:off x="5653249" y="6322426"/>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17" name="Arc 16"/>
                <p:cNvSpPr/>
                <p:nvPr/>
              </p:nvSpPr>
              <p:spPr>
                <a:xfrm>
                  <a:off x="5911977" y="6149537"/>
                  <a:ext cx="472020" cy="373195"/>
                </a:xfrm>
                <a:prstGeom prst="arc">
                  <a:avLst>
                    <a:gd name="adj1" fmla="val 11116255"/>
                    <a:gd name="adj2" fmla="val 21461825"/>
                  </a:avLst>
                </a:prstGeom>
                <a:noFill/>
                <a:ln w="76200">
                  <a:gradFill flip="none" rotWithShape="1">
                    <a:gsLst>
                      <a:gs pos="0">
                        <a:schemeClr val="tx1"/>
                      </a:gs>
                      <a:gs pos="42000">
                        <a:schemeClr val="bg1"/>
                      </a:gs>
                      <a:gs pos="74000">
                        <a:schemeClr val="bg1">
                          <a:lumMod val="65000"/>
                        </a:schemeClr>
                      </a:gs>
                      <a:gs pos="100000">
                        <a:schemeClr val="tx1"/>
                      </a:gs>
                    </a:gsLst>
                    <a:lin ang="2700000" scaled="1"/>
                    <a:tileRect/>
                  </a:gradFill>
                </a:ln>
              </p:spPr>
              <p:style>
                <a:lnRef idx="1">
                  <a:schemeClr val="accent1"/>
                </a:lnRef>
                <a:fillRef idx="0">
                  <a:schemeClr val="accent1"/>
                </a:fillRef>
                <a:effectRef idx="0">
                  <a:schemeClr val="accent1"/>
                </a:effectRef>
                <a:fontRef idx="minor">
                  <a:schemeClr val="tx1"/>
                </a:fontRef>
              </p:style>
              <p:txBody>
                <a:bodyPr rtlCol="1" anchor="ctr"/>
                <a:lstStyle/>
                <a:p>
                  <a:pPr algn="ctr"/>
                  <a:endParaRPr lang="ar-EG"/>
                </a:p>
              </p:txBody>
            </p:sp>
            <p:sp>
              <p:nvSpPr>
                <p:cNvPr id="18" name="Rounded Rectangle 17"/>
                <p:cNvSpPr/>
                <p:nvPr/>
              </p:nvSpPr>
              <p:spPr>
                <a:xfrm>
                  <a:off x="6215224" y="6312901"/>
                  <a:ext cx="367366" cy="153265"/>
                </a:xfrm>
                <a:prstGeom prst="roundRect">
                  <a:avLst/>
                </a:prstGeom>
                <a:solidFill>
                  <a:schemeClr val="bg1"/>
                </a:soli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grpSp>
        </p:grpSp>
      </p:grpSp>
      <p:pic>
        <p:nvPicPr>
          <p:cNvPr id="82" name="Picture 81"/>
          <p:cNvPicPr/>
          <p:nvPr/>
        </p:nvPicPr>
        <p:blipFill>
          <a:blip r:embed="rId2" cstate="print">
            <a:extLst>
              <a:ext uri="{28A0092B-C50C-407E-A947-70E740481C1C}">
                <a14:useLocalDpi xmlns:a14="http://schemas.microsoft.com/office/drawing/2010/main" val="0"/>
              </a:ext>
            </a:extLst>
          </a:blip>
          <a:stretch>
            <a:fillRect/>
          </a:stretch>
        </p:blipFill>
        <p:spPr>
          <a:xfrm>
            <a:off x="134365" y="16636"/>
            <a:ext cx="674787" cy="564389"/>
          </a:xfrm>
          <a:prstGeom prst="rect">
            <a:avLst/>
          </a:prstGeom>
        </p:spPr>
      </p:pic>
      <p:pic>
        <p:nvPicPr>
          <p:cNvPr id="83" name="Picture 82"/>
          <p:cNvPicPr/>
          <p:nvPr/>
        </p:nvPicPr>
        <p:blipFill>
          <a:blip r:embed="rId2" cstate="print">
            <a:extLst>
              <a:ext uri="{28A0092B-C50C-407E-A947-70E740481C1C}">
                <a14:useLocalDpi xmlns:a14="http://schemas.microsoft.com/office/drawing/2010/main" val="0"/>
              </a:ext>
            </a:extLst>
          </a:blip>
          <a:stretch>
            <a:fillRect/>
          </a:stretch>
        </p:blipFill>
        <p:spPr>
          <a:xfrm>
            <a:off x="11466439" y="-13993"/>
            <a:ext cx="674787" cy="564389"/>
          </a:xfrm>
          <a:prstGeom prst="rect">
            <a:avLst/>
          </a:prstGeom>
        </p:spPr>
      </p:pic>
      <p:sp>
        <p:nvSpPr>
          <p:cNvPr id="4" name="TextBox 3"/>
          <p:cNvSpPr txBox="1"/>
          <p:nvPr/>
        </p:nvSpPr>
        <p:spPr>
          <a:xfrm>
            <a:off x="6565022" y="581025"/>
            <a:ext cx="5484738" cy="311418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algn="r" rtl="1">
              <a:lnSpc>
                <a:spcPct val="107000"/>
              </a:lnSpc>
              <a:spcAft>
                <a:spcPts val="800"/>
              </a:spcAft>
            </a:pPr>
            <a:r>
              <a:rPr lang="ar-SA" sz="2000" b="1" dirty="0">
                <a:solidFill>
                  <a:srgbClr val="002060"/>
                </a:solidFill>
                <a:latin typeface="Calibri" panose="020F0502020204030204" pitchFamily="34" charset="0"/>
                <a:ea typeface="Calibri" panose="020F0502020204030204" pitchFamily="34" charset="0"/>
                <a:hlinkClick r:id="rId3" action="ppaction://hlinksldjump"/>
              </a:rPr>
              <a:t>تقنيات تتعلق بلغة </a:t>
            </a:r>
            <a:r>
              <a:rPr lang="en-US" sz="2000" b="1" dirty="0">
                <a:solidFill>
                  <a:srgbClr val="002060"/>
                </a:solidFill>
                <a:latin typeface="Calibri" panose="020F0502020204030204" pitchFamily="34" charset="0"/>
                <a:ea typeface="Calibri" panose="020F0502020204030204" pitchFamily="34" charset="0"/>
                <a:cs typeface="Arial" panose="020B0604020202020204" pitchFamily="34" charset="0"/>
                <a:hlinkClick r:id="rId3" action="ppaction://hlinksldjump"/>
              </a:rPr>
              <a:t>Java</a:t>
            </a:r>
            <a:r>
              <a:rPr lang="ar-SA" sz="2000" b="1" dirty="0">
                <a:solidFill>
                  <a:srgbClr val="002060"/>
                </a:solidFill>
                <a:latin typeface="Calibri" panose="020F0502020204030204" pitchFamily="34" charset="0"/>
                <a:ea typeface="Calibri" panose="020F0502020204030204" pitchFamily="34" charset="0"/>
                <a:hlinkClick r:id="rId3" action="ppaction://hlinksldjump"/>
              </a:rPr>
              <a:t> :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85750" indent="-285750" algn="r" rtl="1">
              <a:lnSpc>
                <a:spcPct val="107000"/>
              </a:lnSpc>
              <a:spcAft>
                <a:spcPts val="800"/>
              </a:spcAft>
              <a:buFont typeface="Arial" panose="020B0604020202020204" pitchFamily="34" charset="0"/>
              <a:buChar char="•"/>
            </a:pPr>
            <a:r>
              <a:rPr lang="en-US" sz="1600" b="1" u="sng" dirty="0">
                <a:solidFill>
                  <a:srgbClr val="C00000"/>
                </a:solidFill>
                <a:latin typeface="Calibri" panose="020F0502020204030204" pitchFamily="34" charset="0"/>
                <a:ea typeface="Calibri" panose="020F0502020204030204" pitchFamily="34" charset="0"/>
                <a:cs typeface="Arial" panose="020B0604020202020204" pitchFamily="34" charset="0"/>
              </a:rPr>
              <a:t>Java Virtual Machine JVM</a:t>
            </a:r>
            <a:r>
              <a:rPr lang="ar-SA" sz="1600" b="1" u="sng" dirty="0">
                <a:solidFill>
                  <a:srgbClr val="C00000"/>
                </a:solidFill>
                <a:latin typeface="Calibri" panose="020F0502020204030204" pitchFamily="34" charset="0"/>
                <a:ea typeface="Calibri" panose="020F0502020204030204" pitchFamily="34" charset="0"/>
              </a:rPr>
              <a:t> (الآلة التخيلية للجافا) : </a:t>
            </a:r>
            <a:r>
              <a:rPr lang="ar-SA" sz="1600" b="1" dirty="0">
                <a:latin typeface="Calibri" panose="020F0502020204030204" pitchFamily="34" charset="0"/>
                <a:ea typeface="Calibri" panose="020F0502020204030204" pitchFamily="34" charset="0"/>
              </a:rPr>
              <a:t>الهدف من إنشاء لغة </a:t>
            </a:r>
            <a:r>
              <a:rPr lang="en-US" sz="1600" b="1" dirty="0">
                <a:latin typeface="Calibri" panose="020F0502020204030204" pitchFamily="34" charset="0"/>
                <a:ea typeface="Calibri" panose="020F0502020204030204" pitchFamily="34" charset="0"/>
                <a:cs typeface="Arial" panose="020B0604020202020204" pitchFamily="34" charset="0"/>
              </a:rPr>
              <a:t>Java</a:t>
            </a:r>
            <a:r>
              <a:rPr lang="ar-SA" sz="1600" b="1" dirty="0">
                <a:latin typeface="Calibri" panose="020F0502020204030204" pitchFamily="34" charset="0"/>
                <a:ea typeface="Calibri" panose="020F0502020204030204" pitchFamily="34" charset="0"/>
              </a:rPr>
              <a:t> للـ </a:t>
            </a:r>
            <a:r>
              <a:rPr lang="en-US" sz="1600" b="1" dirty="0">
                <a:latin typeface="Calibri" panose="020F0502020204030204" pitchFamily="34" charset="0"/>
                <a:ea typeface="Calibri" panose="020F0502020204030204" pitchFamily="34" charset="0"/>
                <a:cs typeface="Arial" panose="020B0604020202020204" pitchFamily="34" charset="0"/>
              </a:rPr>
              <a:t>JVM</a:t>
            </a:r>
            <a:r>
              <a:rPr lang="ar-SA" sz="1600" b="1" dirty="0">
                <a:latin typeface="Calibri" panose="020F0502020204030204" pitchFamily="34" charset="0"/>
                <a:ea typeface="Calibri" panose="020F0502020204030204" pitchFamily="34" charset="0"/>
              </a:rPr>
              <a:t> لجعلها تعمل على جميع برامج نظم التشغيل من خلال إنشاء طبقة وسيطة </a:t>
            </a:r>
            <a:r>
              <a:rPr lang="en-US" sz="1600" b="1" dirty="0">
                <a:latin typeface="Calibri" panose="020F0502020204030204" pitchFamily="34" charset="0"/>
                <a:ea typeface="Calibri" panose="020F0502020204030204" pitchFamily="34" charset="0"/>
                <a:cs typeface="Arial" panose="020B0604020202020204" pitchFamily="34" charset="0"/>
              </a:rPr>
              <a:t>Software</a:t>
            </a:r>
            <a:r>
              <a:rPr lang="ar-SA" sz="1600" b="1" dirty="0">
                <a:latin typeface="Calibri" panose="020F0502020204030204" pitchFamily="34" charset="0"/>
                <a:ea typeface="Calibri" panose="020F0502020204030204" pitchFamily="34" charset="0"/>
              </a:rPr>
              <a:t> تعمل كأنها برامج تشغيل للبرامج </a:t>
            </a:r>
            <a:r>
              <a:rPr lang="en-US" sz="1600" b="1" dirty="0">
                <a:latin typeface="Calibri" panose="020F0502020204030204" pitchFamily="34" charset="0"/>
                <a:ea typeface="Calibri" panose="020F0502020204030204" pitchFamily="34" charset="0"/>
                <a:cs typeface="Arial" panose="020B0604020202020204" pitchFamily="34" charset="0"/>
              </a:rPr>
              <a:t>Run Time</a:t>
            </a:r>
            <a:r>
              <a:rPr lang="ar-SA" sz="1600" b="1" dirty="0">
                <a:latin typeface="Calibri" panose="020F0502020204030204" pitchFamily="34" charset="0"/>
                <a:ea typeface="Calibri" panose="020F0502020204030204" pitchFamily="34" charset="0"/>
              </a:rPr>
              <a:t> لكل نظام تشغيل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marL="285750" indent="-285750" algn="r" rtl="1">
              <a:lnSpc>
                <a:spcPct val="107000"/>
              </a:lnSpc>
              <a:spcAft>
                <a:spcPts val="800"/>
              </a:spcAft>
              <a:buFont typeface="Arial" panose="020B0604020202020204" pitchFamily="34" charset="0"/>
              <a:buChar char="•"/>
            </a:pPr>
            <a:r>
              <a:rPr lang="en-US" sz="1600" b="1" u="sng" dirty="0">
                <a:solidFill>
                  <a:srgbClr val="C00000"/>
                </a:solidFill>
                <a:latin typeface="Calibri" panose="020F0502020204030204" pitchFamily="34" charset="0"/>
                <a:ea typeface="Calibri" panose="020F0502020204030204" pitchFamily="34" charset="0"/>
                <a:cs typeface="Arial" panose="020B0604020202020204" pitchFamily="34" charset="0"/>
              </a:rPr>
              <a:t>: Java Server Pages – JSP</a:t>
            </a:r>
            <a:r>
              <a:rPr lang="ar-SA" sz="1600" b="1" dirty="0">
                <a:latin typeface="Calibri" panose="020F0502020204030204" pitchFamily="34" charset="0"/>
                <a:ea typeface="Calibri" panose="020F0502020204030204" pitchFamily="34" charset="0"/>
              </a:rPr>
              <a:t> هي لغة بسيطة تتيح بناء صفحات انترنت ديناميكية ذات عمليات متغيرة (مثل عمليات قواعد البيانات) ويتم كتابة أكوادها داخل صفحات </a:t>
            </a:r>
            <a:r>
              <a:rPr lang="en-US" sz="1600" b="1" dirty="0">
                <a:latin typeface="Calibri" panose="020F0502020204030204" pitchFamily="34" charset="0"/>
                <a:ea typeface="Calibri" panose="020F0502020204030204" pitchFamily="34" charset="0"/>
                <a:cs typeface="Arial" panose="020B0604020202020204" pitchFamily="34" charset="0"/>
              </a:rPr>
              <a:t>HTML</a:t>
            </a:r>
            <a:r>
              <a:rPr lang="ar-SA" sz="1600" b="1" dirty="0">
                <a:latin typeface="Calibri" panose="020F0502020204030204" pitchFamily="34" charset="0"/>
                <a:ea typeface="Calibri" panose="020F0502020204030204" pitchFamily="34" charset="0"/>
              </a:rPr>
              <a:t> مثل جميع الـ </a:t>
            </a:r>
            <a:r>
              <a:rPr lang="en-US" sz="1600" b="1" dirty="0">
                <a:latin typeface="Calibri" panose="020F0502020204030204" pitchFamily="34" charset="0"/>
                <a:ea typeface="Calibri" panose="020F0502020204030204" pitchFamily="34" charset="0"/>
                <a:cs typeface="Arial" panose="020B0604020202020204" pitchFamily="34" charset="0"/>
              </a:rPr>
              <a:t>Scripts</a:t>
            </a:r>
            <a:r>
              <a:rPr lang="ar-SA" sz="1600" b="1" dirty="0">
                <a:latin typeface="Calibri" panose="020F0502020204030204" pitchFamily="34" charset="0"/>
                <a:ea typeface="Calibri" panose="020F0502020204030204" pitchFamily="34" charset="0"/>
              </a:rPr>
              <a:t> وهي إحدى صور الـ </a:t>
            </a:r>
            <a:r>
              <a:rPr lang="en-US" sz="1600" b="1" dirty="0">
                <a:latin typeface="Calibri" panose="020F0502020204030204" pitchFamily="34" charset="0"/>
                <a:ea typeface="Calibri" panose="020F0502020204030204" pitchFamily="34" charset="0"/>
                <a:cs typeface="Arial" panose="020B0604020202020204" pitchFamily="34" charset="0"/>
              </a:rPr>
              <a:t>Script</a:t>
            </a:r>
            <a:r>
              <a:rPr lang="en-US" sz="1600" b="1" dirty="0">
                <a:latin typeface="Arial" panose="020B0604020202020204" pitchFamily="34" charset="0"/>
                <a:ea typeface="Calibri" panose="020F0502020204030204" pitchFamily="34" charset="0"/>
                <a:cs typeface="Arial" panose="020B0604020202020204" pitchFamily="34" charset="0"/>
              </a:rPr>
              <a:t> </a:t>
            </a:r>
            <a:r>
              <a:rPr lang="ar-SA" sz="1600" b="1" dirty="0">
                <a:latin typeface="Arial" panose="020B0604020202020204" pitchFamily="34" charset="0"/>
                <a:ea typeface="Calibri" panose="020F0502020204030204" pitchFamily="34" charset="0"/>
              </a:rPr>
              <a:t>يطلق عليها</a:t>
            </a:r>
            <a:r>
              <a:rPr lang="en-US" sz="1600" b="1" dirty="0">
                <a:latin typeface="Calibri" panose="020F0502020204030204" pitchFamily="34" charset="0"/>
                <a:ea typeface="Calibri" panose="020F0502020204030204" pitchFamily="34" charset="0"/>
                <a:cs typeface="Arial" panose="020B0604020202020204" pitchFamily="34" charset="0"/>
              </a:rPr>
              <a:t>(Server Side Script)</a:t>
            </a:r>
            <a:r>
              <a:rPr lang="ar-SA" sz="1600" b="1" dirty="0">
                <a:latin typeface="Calibri" panose="020F0502020204030204" pitchFamily="34" charset="0"/>
                <a:ea typeface="Calibri" panose="020F0502020204030204" pitchFamily="34" charset="0"/>
              </a:rPr>
              <a:t>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dirty="0"/>
          </a:p>
        </p:txBody>
      </p:sp>
      <p:sp>
        <p:nvSpPr>
          <p:cNvPr id="84" name="TextBox 83"/>
          <p:cNvSpPr txBox="1"/>
          <p:nvPr/>
        </p:nvSpPr>
        <p:spPr>
          <a:xfrm>
            <a:off x="134365" y="570227"/>
            <a:ext cx="5484738" cy="258564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Arial" panose="020B0604020202020204" pitchFamily="34" charset="0"/>
              <a:buChar char="•"/>
            </a:pPr>
            <a:r>
              <a:rPr lang="en-US" sz="1600" b="1" u="sng" dirty="0" err="1">
                <a:solidFill>
                  <a:srgbClr val="C00000"/>
                </a:solidFill>
                <a:latin typeface="Calibri" panose="020F0502020204030204" pitchFamily="34" charset="0"/>
                <a:ea typeface="Calibri" panose="020F0502020204030204" pitchFamily="34" charset="0"/>
                <a:cs typeface="Arial" panose="020B0604020202020204" pitchFamily="34" charset="0"/>
              </a:rPr>
              <a:t>Servelt</a:t>
            </a:r>
            <a:r>
              <a:rPr lang="ar-SA" sz="1600" b="1" u="sng" dirty="0">
                <a:solidFill>
                  <a:srgbClr val="C00000"/>
                </a:solidFill>
                <a:latin typeface="Calibri" panose="020F0502020204030204" pitchFamily="34" charset="0"/>
                <a:ea typeface="Calibri" panose="020F0502020204030204" pitchFamily="34" charset="0"/>
              </a:rPr>
              <a:t> :</a:t>
            </a:r>
            <a:r>
              <a:rPr lang="ar-SA" sz="1600" b="1" dirty="0">
                <a:solidFill>
                  <a:srgbClr val="C00000"/>
                </a:solidFill>
                <a:latin typeface="Calibri" panose="020F0502020204030204" pitchFamily="34" charset="0"/>
                <a:ea typeface="Calibri" panose="020F0502020204030204" pitchFamily="34" charset="0"/>
              </a:rPr>
              <a:t> </a:t>
            </a:r>
            <a:r>
              <a:rPr lang="ar-SA" sz="1600" b="1" dirty="0">
                <a:latin typeface="Calibri" panose="020F0502020204030204" pitchFamily="34" charset="0"/>
                <a:ea typeface="Calibri" panose="020F0502020204030204" pitchFamily="34" charset="0"/>
              </a:rPr>
              <a:t>صورة من فصائل الجافا صممت لإعداد تطبيقات على شبكة الانترنت وهى عبارة عن كائن يتم تنفيذها داخل الخادم حيث تقوم باستلام طلبات </a:t>
            </a:r>
            <a:r>
              <a:rPr lang="en-US" sz="1600" b="1" dirty="0">
                <a:latin typeface="Calibri" panose="020F0502020204030204" pitchFamily="34" charset="0"/>
                <a:ea typeface="Calibri" panose="020F0502020204030204" pitchFamily="34" charset="0"/>
                <a:cs typeface="Arial" panose="020B0604020202020204" pitchFamily="34" charset="0"/>
              </a:rPr>
              <a:t>Requests</a:t>
            </a:r>
            <a:r>
              <a:rPr lang="ar-SA" sz="1600" b="1" dirty="0">
                <a:latin typeface="Calibri" panose="020F0502020204030204" pitchFamily="34" charset="0"/>
                <a:ea typeface="Calibri" panose="020F0502020204030204" pitchFamily="34" charset="0"/>
              </a:rPr>
              <a:t> من العميل وإرسال ردود </a:t>
            </a:r>
            <a:r>
              <a:rPr lang="en-US" sz="1600" b="1" dirty="0">
                <a:latin typeface="Calibri" panose="020F0502020204030204" pitchFamily="34" charset="0"/>
                <a:ea typeface="Calibri" panose="020F0502020204030204" pitchFamily="34" charset="0"/>
                <a:cs typeface="Arial" panose="020B0604020202020204" pitchFamily="34" charset="0"/>
              </a:rPr>
              <a:t>Response</a:t>
            </a:r>
            <a:r>
              <a:rPr lang="ar-SA" sz="1600" b="1" dirty="0">
                <a:latin typeface="Calibri" panose="020F0502020204030204" pitchFamily="34" charset="0"/>
                <a:ea typeface="Calibri" panose="020F0502020204030204" pitchFamily="34" charset="0"/>
              </a:rPr>
              <a:t> ، وينتمي هذا الكائن إلى الـ </a:t>
            </a:r>
            <a:r>
              <a:rPr lang="en-US" sz="1600" b="1" dirty="0" err="1">
                <a:latin typeface="Calibri" panose="020F0502020204030204" pitchFamily="34" charset="0"/>
                <a:ea typeface="Calibri" panose="020F0502020204030204" pitchFamily="34" charset="0"/>
                <a:cs typeface="Arial" panose="020B0604020202020204" pitchFamily="34" charset="0"/>
              </a:rPr>
              <a:t>GenericServlet</a:t>
            </a:r>
            <a:r>
              <a:rPr lang="en-US" sz="1600" b="1" dirty="0">
                <a:latin typeface="Calibri" panose="020F0502020204030204" pitchFamily="34" charset="0"/>
                <a:ea typeface="Calibri" panose="020F0502020204030204" pitchFamily="34" charset="0"/>
                <a:cs typeface="Arial" panose="020B0604020202020204" pitchFamily="34" charset="0"/>
              </a:rPr>
              <a:t> Class</a:t>
            </a:r>
            <a:r>
              <a:rPr lang="ar-SA" sz="1600" b="1" dirty="0">
                <a:latin typeface="Calibri" panose="020F0502020204030204" pitchFamily="34" charset="0"/>
                <a:ea typeface="Calibri" panose="020F0502020204030204" pitchFamily="34" charset="0"/>
              </a:rPr>
              <a:t> ، ويمكن استخدام </a:t>
            </a:r>
            <a:r>
              <a:rPr lang="en-US" sz="1600" b="1" dirty="0" err="1">
                <a:latin typeface="Calibri" panose="020F0502020204030204" pitchFamily="34" charset="0"/>
                <a:ea typeface="Calibri" panose="020F0502020204030204" pitchFamily="34" charset="0"/>
                <a:cs typeface="Arial" panose="020B0604020202020204" pitchFamily="34" charset="0"/>
              </a:rPr>
              <a:t>Servelt</a:t>
            </a:r>
            <a:r>
              <a:rPr lang="ar-SA" sz="1600" b="1" dirty="0">
                <a:latin typeface="Calibri" panose="020F0502020204030204" pitchFamily="34" charset="0"/>
                <a:ea typeface="Calibri" panose="020F0502020204030204" pitchFamily="34" charset="0"/>
              </a:rPr>
              <a:t> لتطوير وتحسين أي نوع من الخوادم التي تعتمد أسلوب الطلب والرد وإضافة وظائف جديدة لها سواء كانت هذه الخوادم للبريد أو </a:t>
            </a:r>
            <a:r>
              <a:rPr lang="en-US" sz="1600" b="1" dirty="0">
                <a:latin typeface="Calibri" panose="020F0502020204030204" pitchFamily="34" charset="0"/>
                <a:ea typeface="Calibri" panose="020F0502020204030204" pitchFamily="34" charset="0"/>
                <a:cs typeface="Arial" panose="020B0604020202020204" pitchFamily="34" charset="0"/>
              </a:rPr>
              <a:t>FTP</a:t>
            </a:r>
            <a:r>
              <a:rPr lang="ar-SA" sz="1600" b="1" dirty="0">
                <a:latin typeface="Calibri" panose="020F0502020204030204" pitchFamily="34" charset="0"/>
                <a:ea typeface="Calibri" panose="020F0502020204030204" pitchFamily="34" charset="0"/>
              </a:rPr>
              <a:t> أو غيرها و ليس خادم ويب فقط. </a:t>
            </a:r>
            <a:endParaRPr lang="en-US" sz="1600" b="1" dirty="0" smtClean="0">
              <a:latin typeface="Calibri" panose="020F0502020204030204" pitchFamily="34" charset="0"/>
              <a:ea typeface="Calibri" panose="020F0502020204030204" pitchFamily="34" charset="0"/>
            </a:endParaRPr>
          </a:p>
          <a:p>
            <a:pPr marL="342900" lvl="0" indent="-342900" algn="r" rtl="1">
              <a:lnSpc>
                <a:spcPct val="107000"/>
              </a:lnSpc>
              <a:spcAft>
                <a:spcPts val="800"/>
              </a:spcAft>
              <a:buFont typeface="Arial" panose="020B0604020202020204" pitchFamily="34" charset="0"/>
              <a:buChar char="•"/>
            </a:pP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algn="r" rtl="1"/>
            <a:endParaRPr lang="ar-EG" sz="1600" dirty="0"/>
          </a:p>
        </p:txBody>
      </p:sp>
      <p:pic>
        <p:nvPicPr>
          <p:cNvPr id="85" name="Picture 84"/>
          <p:cNvPicPr/>
          <p:nvPr/>
        </p:nvPicPr>
        <p:blipFill>
          <a:blip r:embed="rId4">
            <a:extLst>
              <a:ext uri="{28A0092B-C50C-407E-A947-70E740481C1C}">
                <a14:useLocalDpi xmlns:a14="http://schemas.microsoft.com/office/drawing/2010/main" val="0"/>
              </a:ext>
            </a:extLst>
          </a:blip>
          <a:stretch>
            <a:fillRect/>
          </a:stretch>
        </p:blipFill>
        <p:spPr>
          <a:xfrm>
            <a:off x="6883009" y="3322175"/>
            <a:ext cx="4583430" cy="3075305"/>
          </a:xfrm>
          <a:prstGeom prst="rect">
            <a:avLst/>
          </a:prstGeom>
          <a:ln>
            <a:solidFill>
              <a:schemeClr val="accent1"/>
            </a:solidFill>
          </a:ln>
          <a:effectLst>
            <a:glow rad="63500">
              <a:schemeClr val="accent4">
                <a:satMod val="175000"/>
                <a:alpha val="40000"/>
              </a:schemeClr>
            </a:glow>
          </a:effectLst>
        </p:spPr>
      </p:pic>
      <p:pic>
        <p:nvPicPr>
          <p:cNvPr id="86" name="Picture 85"/>
          <p:cNvPicPr/>
          <p:nvPr/>
        </p:nvPicPr>
        <p:blipFill>
          <a:blip r:embed="rId5">
            <a:extLst>
              <a:ext uri="{28A0092B-C50C-407E-A947-70E740481C1C}">
                <a14:useLocalDpi xmlns:a14="http://schemas.microsoft.com/office/drawing/2010/main" val="0"/>
              </a:ext>
            </a:extLst>
          </a:blip>
          <a:stretch>
            <a:fillRect/>
          </a:stretch>
        </p:blipFill>
        <p:spPr>
          <a:xfrm>
            <a:off x="363313" y="2489730"/>
            <a:ext cx="4945679" cy="1888891"/>
          </a:xfrm>
          <a:prstGeom prst="rect">
            <a:avLst/>
          </a:prstGeom>
          <a:effectLst>
            <a:glow rad="63500">
              <a:schemeClr val="accent4">
                <a:satMod val="175000"/>
                <a:alpha val="40000"/>
              </a:schemeClr>
            </a:glow>
          </a:effectLst>
        </p:spPr>
      </p:pic>
      <p:sp>
        <p:nvSpPr>
          <p:cNvPr id="87" name="TextBox 86"/>
          <p:cNvSpPr txBox="1"/>
          <p:nvPr/>
        </p:nvSpPr>
        <p:spPr>
          <a:xfrm>
            <a:off x="171223" y="4550320"/>
            <a:ext cx="5452758" cy="98533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1">
            <a:spAutoFit/>
          </a:bodyPr>
          <a:lstStyle/>
          <a:p>
            <a:pPr marL="342900" lvl="0" indent="-342900" algn="r" rtl="1">
              <a:lnSpc>
                <a:spcPct val="107000"/>
              </a:lnSpc>
              <a:spcAft>
                <a:spcPts val="800"/>
              </a:spcAft>
              <a:buFont typeface="Arial" panose="020B0604020202020204" pitchFamily="34" charset="0"/>
              <a:buChar char="•"/>
            </a:pPr>
            <a:r>
              <a:rPr lang="en-US" sz="1600" b="1" u="sng" dirty="0" smtClean="0">
                <a:solidFill>
                  <a:srgbClr val="C00000"/>
                </a:solidFill>
                <a:effectLst/>
                <a:latin typeface="Calibri" panose="020F0502020204030204" pitchFamily="34" charset="0"/>
                <a:ea typeface="Calibri" panose="020F0502020204030204" pitchFamily="34" charset="0"/>
                <a:cs typeface="Arial" panose="020B0604020202020204" pitchFamily="34" charset="0"/>
              </a:rPr>
              <a:t>JavaBeans</a:t>
            </a:r>
            <a:r>
              <a:rPr lang="ar-SA" sz="1600" b="1" u="sng" dirty="0">
                <a:solidFill>
                  <a:srgbClr val="C00000"/>
                </a:solidFill>
                <a:latin typeface="Calibri" panose="020F0502020204030204" pitchFamily="34" charset="0"/>
                <a:ea typeface="Calibri" panose="020F0502020204030204" pitchFamily="34" charset="0"/>
              </a:rPr>
              <a:t> :</a:t>
            </a:r>
            <a:r>
              <a:rPr lang="ar-SA" sz="1600" b="1" dirty="0">
                <a:solidFill>
                  <a:srgbClr val="C00000"/>
                </a:solidFill>
                <a:latin typeface="Calibri" panose="020F0502020204030204" pitchFamily="34" charset="0"/>
                <a:ea typeface="Calibri" panose="020F0502020204030204" pitchFamily="34" charset="0"/>
              </a:rPr>
              <a:t> </a:t>
            </a:r>
            <a:r>
              <a:rPr lang="ar-SA" sz="1600" b="1" dirty="0">
                <a:latin typeface="Calibri" panose="020F0502020204030204" pitchFamily="34" charset="0"/>
                <a:ea typeface="Calibri" panose="020F0502020204030204" pitchFamily="34" charset="0"/>
              </a:rPr>
              <a:t>هي </a:t>
            </a:r>
            <a:r>
              <a:rPr lang="en-US" sz="1600" b="1" dirty="0" smtClean="0">
                <a:effectLst/>
                <a:latin typeface="Calibri" panose="020F0502020204030204" pitchFamily="34" charset="0"/>
                <a:ea typeface="Calibri" panose="020F0502020204030204" pitchFamily="34" charset="0"/>
                <a:cs typeface="Arial" panose="020B0604020202020204" pitchFamily="34" charset="0"/>
              </a:rPr>
              <a:t>Java Classes</a:t>
            </a:r>
            <a:r>
              <a:rPr lang="ar-SA" sz="1600" b="1" dirty="0">
                <a:latin typeface="Calibri" panose="020F0502020204030204" pitchFamily="34" charset="0"/>
                <a:ea typeface="Calibri" panose="020F0502020204030204" pitchFamily="34" charset="0"/>
              </a:rPr>
              <a:t> لتقليل كتابة الكود بحيث يمكن استخدامها في أكثر من صفحة ويب .</a:t>
            </a:r>
            <a:endParaRPr lang="en-US" sz="1200" dirty="0" smtClean="0">
              <a:effectLst/>
              <a:latin typeface="Calibri" panose="020F0502020204030204" pitchFamily="34" charset="0"/>
              <a:ea typeface="Calibri" panose="020F0502020204030204" pitchFamily="34" charset="0"/>
              <a:cs typeface="Arial" panose="020B0604020202020204" pitchFamily="34" charset="0"/>
            </a:endParaRPr>
          </a:p>
          <a:p>
            <a:pPr lvl="0" algn="r" rtl="1">
              <a:lnSpc>
                <a:spcPct val="107000"/>
              </a:lnSpc>
              <a:spcAft>
                <a:spcPts val="800"/>
              </a:spcAft>
            </a:pPr>
            <a:endParaRPr lang="ar-EG" sz="1600" dirty="0"/>
          </a:p>
        </p:txBody>
      </p:sp>
      <p:pic>
        <p:nvPicPr>
          <p:cNvPr id="88" name="Picture 87"/>
          <p:cNvPicPr/>
          <p:nvPr/>
        </p:nvPicPr>
        <p:blipFill>
          <a:blip r:embed="rId6" cstate="print">
            <a:extLst>
              <a:ext uri="{28A0092B-C50C-407E-A947-70E740481C1C}">
                <a14:useLocalDpi xmlns:a14="http://schemas.microsoft.com/office/drawing/2010/main" val="0"/>
              </a:ext>
            </a:extLst>
          </a:blip>
          <a:stretch>
            <a:fillRect/>
          </a:stretch>
        </p:blipFill>
        <p:spPr>
          <a:xfrm>
            <a:off x="606779" y="5234524"/>
            <a:ext cx="4330981" cy="1133476"/>
          </a:xfrm>
          <a:prstGeom prst="rect">
            <a:avLst/>
          </a:prstGeom>
          <a:effectLst>
            <a:glow rad="63500">
              <a:schemeClr val="accent4">
                <a:satMod val="175000"/>
                <a:alpha val="40000"/>
              </a:schemeClr>
            </a:glow>
          </a:effectLst>
        </p:spPr>
      </p:pic>
      <p:sp>
        <p:nvSpPr>
          <p:cNvPr id="89" name="Striped Right Arrow 88">
            <a:hlinkClick r:id="" action="ppaction://hlinkshowjump?jump=previousslide"/>
          </p:cNvPr>
          <p:cNvSpPr/>
          <p:nvPr/>
        </p:nvSpPr>
        <p:spPr>
          <a:xfrm>
            <a:off x="11126728" y="6386556"/>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90" name="Striped Right Arrow 89">
            <a:hlinkClick r:id="" action="ppaction://hlinkshowjump?jump=nextslide"/>
          </p:cNvPr>
          <p:cNvSpPr/>
          <p:nvPr/>
        </p:nvSpPr>
        <p:spPr>
          <a:xfrm flipH="1">
            <a:off x="122969" y="6362342"/>
            <a:ext cx="528320" cy="406461"/>
          </a:xfrm>
          <a:prstGeom prst="stripedRightArrow">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gradFill>
              <a:gsLst>
                <a:gs pos="3000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Tree>
    <p:extLst>
      <p:ext uri="{BB962C8B-B14F-4D97-AF65-F5344CB8AC3E}">
        <p14:creationId xmlns:p14="http://schemas.microsoft.com/office/powerpoint/2010/main" val="35833453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invX="1"/>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3554</Words>
  <Application>Microsoft Office PowerPoint</Application>
  <PresentationFormat>Widescreen</PresentationFormat>
  <Paragraphs>119</Paragraphs>
  <Slides>15</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WorkStation</dc:creator>
  <cp:lastModifiedBy>WorkStation</cp:lastModifiedBy>
  <cp:revision>27</cp:revision>
  <dcterms:created xsi:type="dcterms:W3CDTF">2023-07-08T20:39:46Z</dcterms:created>
  <dcterms:modified xsi:type="dcterms:W3CDTF">2023-07-09T18:59:41Z</dcterms:modified>
</cp:coreProperties>
</file>

<file path=docProps/thumbnail.jpeg>
</file>